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3" r:id="rId4"/>
    <p:sldId id="266" r:id="rId5"/>
    <p:sldId id="261" r:id="rId6"/>
    <p:sldId id="267" r:id="rId7"/>
    <p:sldId id="262" r:id="rId8"/>
    <p:sldId id="264" r:id="rId9"/>
  </p:sldIdLst>
  <p:sldSz cx="18288000" cy="10287000"/>
  <p:notesSz cx="6858000" cy="9144000"/>
  <p:embeddedFontLst>
    <p:embeddedFont>
      <p:font typeface="Open Sans" panose="020B0606030504020204" pitchFamily="34" charset="0"/>
      <p:regular r:id="rId11"/>
    </p:embeddedFont>
    <p:embeddedFont>
      <p:font typeface="Poppins" panose="00000500000000000000" pitchFamily="2" charset="-18"/>
      <p:regular r:id="rId12"/>
      <p:bold r:id="rId13"/>
      <p:italic r:id="rId14"/>
      <p:boldItalic r:id="rId15"/>
    </p:embeddedFont>
    <p:embeddedFont>
      <p:font typeface="Poppins Bold" panose="00000800000000000000" pitchFamily="2" charset="-18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FBEDF-AB57-4F36-8EA4-2FEF5E060BAA}" v="1" dt="2025-04-02T17:17:19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7" autoAdjust="0"/>
    <p:restoredTop sz="94404" autoAdjust="0"/>
  </p:normalViewPr>
  <p:slideViewPr>
    <p:cSldViewPr>
      <p:cViewPr varScale="1">
        <p:scale>
          <a:sx n="47" d="100"/>
          <a:sy n="47" d="100"/>
        </p:scale>
        <p:origin x="7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a Łada" userId="5dbf26dd11c94f0e" providerId="LiveId" clId="{EA1FBEDF-AB57-4F36-8EA4-2FEF5E060BAA}"/>
    <pc:docChg chg="modSld">
      <pc:chgData name="Daria Łada" userId="5dbf26dd11c94f0e" providerId="LiveId" clId="{EA1FBEDF-AB57-4F36-8EA4-2FEF5E060BAA}" dt="2025-04-02T17:21:57.505" v="26" actId="1076"/>
      <pc:docMkLst>
        <pc:docMk/>
      </pc:docMkLst>
      <pc:sldChg chg="modSp mod">
        <pc:chgData name="Daria Łada" userId="5dbf26dd11c94f0e" providerId="LiveId" clId="{EA1FBEDF-AB57-4F36-8EA4-2FEF5E060BAA}" dt="2025-04-02T17:18:50.481" v="9" actId="1076"/>
        <pc:sldMkLst>
          <pc:docMk/>
          <pc:sldMk cId="0" sldId="257"/>
        </pc:sldMkLst>
        <pc:spChg chg="mod">
          <ac:chgData name="Daria Łada" userId="5dbf26dd11c94f0e" providerId="LiveId" clId="{EA1FBEDF-AB57-4F36-8EA4-2FEF5E060BAA}" dt="2025-04-02T17:18:18.483" v="2" actId="790"/>
          <ac:spMkLst>
            <pc:docMk/>
            <pc:sldMk cId="0" sldId="257"/>
            <ac:spMk id="4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18:18.483" v="2" actId="790"/>
          <ac:spMkLst>
            <pc:docMk/>
            <pc:sldMk cId="0" sldId="257"/>
            <ac:spMk id="10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18:18.483" v="2" actId="790"/>
          <ac:spMkLst>
            <pc:docMk/>
            <pc:sldMk cId="0" sldId="257"/>
            <ac:spMk id="11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18:18.483" v="2" actId="79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18:50.481" v="9" actId="107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18:18.483" v="2" actId="79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18:18.483" v="2" actId="790"/>
          <ac:spMkLst>
            <pc:docMk/>
            <pc:sldMk cId="0" sldId="257"/>
            <ac:spMk id="17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18:18.483" v="2" actId="790"/>
          <ac:spMkLst>
            <pc:docMk/>
            <pc:sldMk cId="0" sldId="257"/>
            <ac:spMk id="19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18:18.483" v="2" actId="790"/>
          <ac:spMkLst>
            <pc:docMk/>
            <pc:sldMk cId="0" sldId="257"/>
            <ac:spMk id="20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18:18.483" v="2" actId="790"/>
          <ac:spMkLst>
            <pc:docMk/>
            <pc:sldMk cId="0" sldId="257"/>
            <ac:spMk id="29" creationId="{16F07C36-D066-018F-7671-214170F46C10}"/>
          </ac:spMkLst>
        </pc:spChg>
      </pc:sldChg>
      <pc:sldChg chg="modSp mod">
        <pc:chgData name="Daria Łada" userId="5dbf26dd11c94f0e" providerId="LiveId" clId="{EA1FBEDF-AB57-4F36-8EA4-2FEF5E060BAA}" dt="2025-04-02T17:20:17.927" v="19" actId="790"/>
        <pc:sldMkLst>
          <pc:docMk/>
          <pc:sldMk cId="0" sldId="258"/>
        </pc:sldMkLst>
        <pc:spChg chg="mod">
          <ac:chgData name="Daria Łada" userId="5dbf26dd11c94f0e" providerId="LiveId" clId="{EA1FBEDF-AB57-4F36-8EA4-2FEF5E060BAA}" dt="2025-04-02T17:20:17.927" v="19" actId="790"/>
          <ac:spMkLst>
            <pc:docMk/>
            <pc:sldMk cId="0" sldId="258"/>
            <ac:spMk id="3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20:17.927" v="19" actId="790"/>
          <ac:spMkLst>
            <pc:docMk/>
            <pc:sldMk cId="0" sldId="258"/>
            <ac:spMk id="5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20:17.927" v="19" actId="790"/>
          <ac:spMkLst>
            <pc:docMk/>
            <pc:sldMk cId="0" sldId="258"/>
            <ac:spMk id="6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20:17.927" v="19" actId="790"/>
          <ac:spMkLst>
            <pc:docMk/>
            <pc:sldMk cId="0" sldId="258"/>
            <ac:spMk id="7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20:17.927" v="19" actId="790"/>
          <ac:spMkLst>
            <pc:docMk/>
            <pc:sldMk cId="0" sldId="258"/>
            <ac:spMk id="14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20:17.927" v="19" actId="790"/>
          <ac:spMkLst>
            <pc:docMk/>
            <pc:sldMk cId="0" sldId="258"/>
            <ac:spMk id="26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20:17.927" v="19" actId="790"/>
          <ac:spMkLst>
            <pc:docMk/>
            <pc:sldMk cId="0" sldId="258"/>
            <ac:spMk id="32" creationId="{00000000-0000-0000-0000-000000000000}"/>
          </ac:spMkLst>
        </pc:spChg>
        <pc:spChg chg="mod">
          <ac:chgData name="Daria Łada" userId="5dbf26dd11c94f0e" providerId="LiveId" clId="{EA1FBEDF-AB57-4F36-8EA4-2FEF5E060BAA}" dt="2025-04-02T17:20:17.927" v="19" actId="790"/>
          <ac:spMkLst>
            <pc:docMk/>
            <pc:sldMk cId="0" sldId="258"/>
            <ac:spMk id="40" creationId="{CED8DF3B-4A91-D08E-BF75-0D10F3AC6B32}"/>
          </ac:spMkLst>
        </pc:spChg>
        <pc:spChg chg="mod">
          <ac:chgData name="Daria Łada" userId="5dbf26dd11c94f0e" providerId="LiveId" clId="{EA1FBEDF-AB57-4F36-8EA4-2FEF5E060BAA}" dt="2025-04-02T17:20:10.026" v="18" actId="20577"/>
          <ac:spMkLst>
            <pc:docMk/>
            <pc:sldMk cId="0" sldId="258"/>
            <ac:spMk id="42" creationId="{BF70E565-48A2-076B-6275-9A3C1C752C6A}"/>
          </ac:spMkLst>
        </pc:spChg>
        <pc:spChg chg="mod">
          <ac:chgData name="Daria Łada" userId="5dbf26dd11c94f0e" providerId="LiveId" clId="{EA1FBEDF-AB57-4F36-8EA4-2FEF5E060BAA}" dt="2025-04-02T17:20:17.927" v="19" actId="790"/>
          <ac:spMkLst>
            <pc:docMk/>
            <pc:sldMk cId="0" sldId="258"/>
            <ac:spMk id="47" creationId="{B9E25F58-40B1-4965-D613-37E2E66CCFF1}"/>
          </ac:spMkLst>
        </pc:spChg>
        <pc:spChg chg="mod">
          <ac:chgData name="Daria Łada" userId="5dbf26dd11c94f0e" providerId="LiveId" clId="{EA1FBEDF-AB57-4F36-8EA4-2FEF5E060BAA}" dt="2025-04-02T17:20:17.927" v="19" actId="790"/>
          <ac:spMkLst>
            <pc:docMk/>
            <pc:sldMk cId="0" sldId="258"/>
            <ac:spMk id="48" creationId="{A4358CBC-55C7-125A-3A84-EFA1CC05B430}"/>
          </ac:spMkLst>
        </pc:spChg>
      </pc:sldChg>
      <pc:sldChg chg="modSp mod">
        <pc:chgData name="Daria Łada" userId="5dbf26dd11c94f0e" providerId="LiveId" clId="{EA1FBEDF-AB57-4F36-8EA4-2FEF5E060BAA}" dt="2025-04-02T17:21:29.953" v="21" actId="114"/>
        <pc:sldMkLst>
          <pc:docMk/>
          <pc:sldMk cId="0" sldId="262"/>
        </pc:sldMkLst>
        <pc:spChg chg="mod">
          <ac:chgData name="Daria Łada" userId="5dbf26dd11c94f0e" providerId="LiveId" clId="{EA1FBEDF-AB57-4F36-8EA4-2FEF5E060BAA}" dt="2025-04-02T17:21:29.953" v="21" actId="114"/>
          <ac:spMkLst>
            <pc:docMk/>
            <pc:sldMk cId="0" sldId="262"/>
            <ac:spMk id="8" creationId="{00000000-0000-0000-0000-000000000000}"/>
          </ac:spMkLst>
        </pc:spChg>
      </pc:sldChg>
      <pc:sldChg chg="addSp modSp mod">
        <pc:chgData name="Daria Łada" userId="5dbf26dd11c94f0e" providerId="LiveId" clId="{EA1FBEDF-AB57-4F36-8EA4-2FEF5E060BAA}" dt="2025-04-02T17:21:57.505" v="26" actId="1076"/>
        <pc:sldMkLst>
          <pc:docMk/>
          <pc:sldMk cId="117881366" sldId="264"/>
        </pc:sldMkLst>
        <pc:spChg chg="mod">
          <ac:chgData name="Daria Łada" userId="5dbf26dd11c94f0e" providerId="LiveId" clId="{EA1FBEDF-AB57-4F36-8EA4-2FEF5E060BAA}" dt="2025-04-02T17:21:38.720" v="22" actId="790"/>
          <ac:spMkLst>
            <pc:docMk/>
            <pc:sldMk cId="117881366" sldId="264"/>
            <ac:spMk id="3" creationId="{5D139A5F-C36D-3365-BD21-8FB015CC0170}"/>
          </ac:spMkLst>
        </pc:spChg>
        <pc:spChg chg="mod">
          <ac:chgData name="Daria Łada" userId="5dbf26dd11c94f0e" providerId="LiveId" clId="{EA1FBEDF-AB57-4F36-8EA4-2FEF5E060BAA}" dt="2025-04-02T17:21:38.720" v="22" actId="790"/>
          <ac:spMkLst>
            <pc:docMk/>
            <pc:sldMk cId="117881366" sldId="264"/>
            <ac:spMk id="4" creationId="{78F644ED-0CAF-0D9A-9ABB-036550C7E878}"/>
          </ac:spMkLst>
        </pc:spChg>
        <pc:spChg chg="mod">
          <ac:chgData name="Daria Łada" userId="5dbf26dd11c94f0e" providerId="LiveId" clId="{EA1FBEDF-AB57-4F36-8EA4-2FEF5E060BAA}" dt="2025-04-02T17:21:38.720" v="22" actId="790"/>
          <ac:spMkLst>
            <pc:docMk/>
            <pc:sldMk cId="117881366" sldId="264"/>
            <ac:spMk id="5" creationId="{4EF65BE2-AFC3-BB16-7CCF-568D50DC4EDD}"/>
          </ac:spMkLst>
        </pc:spChg>
        <pc:spChg chg="mod">
          <ac:chgData name="Daria Łada" userId="5dbf26dd11c94f0e" providerId="LiveId" clId="{EA1FBEDF-AB57-4F36-8EA4-2FEF5E060BAA}" dt="2025-04-02T17:21:38.720" v="22" actId="790"/>
          <ac:spMkLst>
            <pc:docMk/>
            <pc:sldMk cId="117881366" sldId="264"/>
            <ac:spMk id="6" creationId="{B22E72BD-3E2B-8967-DA5B-B0B3151642E4}"/>
          </ac:spMkLst>
        </pc:spChg>
        <pc:spChg chg="mod">
          <ac:chgData name="Daria Łada" userId="5dbf26dd11c94f0e" providerId="LiveId" clId="{EA1FBEDF-AB57-4F36-8EA4-2FEF5E060BAA}" dt="2025-04-02T17:21:38.720" v="22" actId="790"/>
          <ac:spMkLst>
            <pc:docMk/>
            <pc:sldMk cId="117881366" sldId="264"/>
            <ac:spMk id="9" creationId="{B76FCE9B-BCDF-981F-FDA7-777C2A0DB788}"/>
          </ac:spMkLst>
        </pc:spChg>
        <pc:spChg chg="mod">
          <ac:chgData name="Daria Łada" userId="5dbf26dd11c94f0e" providerId="LiveId" clId="{EA1FBEDF-AB57-4F36-8EA4-2FEF5E060BAA}" dt="2025-04-02T17:21:38.720" v="22" actId="790"/>
          <ac:spMkLst>
            <pc:docMk/>
            <pc:sldMk cId="117881366" sldId="264"/>
            <ac:spMk id="10" creationId="{B4052FF3-0442-A020-2C97-7B28E00889F7}"/>
          </ac:spMkLst>
        </pc:spChg>
        <pc:spChg chg="mod">
          <ac:chgData name="Daria Łada" userId="5dbf26dd11c94f0e" providerId="LiveId" clId="{EA1FBEDF-AB57-4F36-8EA4-2FEF5E060BAA}" dt="2025-04-02T17:21:38.720" v="22" actId="790"/>
          <ac:spMkLst>
            <pc:docMk/>
            <pc:sldMk cId="117881366" sldId="264"/>
            <ac:spMk id="11" creationId="{DAEDF0A3-440E-9F6E-3481-FD398B543834}"/>
          </ac:spMkLst>
        </pc:spChg>
        <pc:spChg chg="add mod">
          <ac:chgData name="Daria Łada" userId="5dbf26dd11c94f0e" providerId="LiveId" clId="{EA1FBEDF-AB57-4F36-8EA4-2FEF5E060BAA}" dt="2025-04-02T17:21:57.505" v="26" actId="1076"/>
          <ac:spMkLst>
            <pc:docMk/>
            <pc:sldMk cId="117881366" sldId="264"/>
            <ac:spMk id="12" creationId="{EE9711F5-F278-6834-D2BD-BC74B911EDD5}"/>
          </ac:spMkLst>
        </pc:spChg>
        <pc:spChg chg="mod">
          <ac:chgData name="Daria Łada" userId="5dbf26dd11c94f0e" providerId="LiveId" clId="{EA1FBEDF-AB57-4F36-8EA4-2FEF5E060BAA}" dt="2025-04-02T17:21:38.720" v="22" actId="790"/>
          <ac:spMkLst>
            <pc:docMk/>
            <pc:sldMk cId="117881366" sldId="264"/>
            <ac:spMk id="20" creationId="{FD2A5415-164C-B5D5-18F6-8F1B6A6A5A93}"/>
          </ac:spMkLst>
        </pc:spChg>
        <pc:spChg chg="mod">
          <ac:chgData name="Daria Łada" userId="5dbf26dd11c94f0e" providerId="LiveId" clId="{EA1FBEDF-AB57-4F36-8EA4-2FEF5E060BAA}" dt="2025-04-02T17:21:38.720" v="22" actId="790"/>
          <ac:spMkLst>
            <pc:docMk/>
            <pc:sldMk cId="117881366" sldId="264"/>
            <ac:spMk id="21" creationId="{1AC4A6ED-D137-3F63-ED19-05EB2D6D4C6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5E9BF-985D-4070-B07D-23E0BF01881E}" type="datetimeFigureOut">
              <a:rPr lang="pl-PL" smtClean="0"/>
              <a:t>02.04.2025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03EC9-0B40-41F9-9BAF-EDE33289D2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54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53968" y="0"/>
            <a:ext cx="10934032" cy="10287000"/>
            <a:chOff x="0" y="0"/>
            <a:chExt cx="6174850" cy="58094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74850" cy="5809447"/>
            </a:xfrm>
            <a:custGeom>
              <a:avLst/>
              <a:gdLst/>
              <a:ahLst/>
              <a:cxnLst/>
              <a:rect l="l" t="t" r="r" b="b"/>
              <a:pathLst>
                <a:path w="6174850" h="5809447">
                  <a:moveTo>
                    <a:pt x="0" y="0"/>
                  </a:moveTo>
                  <a:lnTo>
                    <a:pt x="6174850" y="0"/>
                  </a:lnTo>
                  <a:lnTo>
                    <a:pt x="6174850" y="5809447"/>
                  </a:lnTo>
                  <a:lnTo>
                    <a:pt x="0" y="5809447"/>
                  </a:lnTo>
                  <a:close/>
                </a:path>
              </a:pathLst>
            </a:custGeom>
            <a:solidFill>
              <a:srgbClr val="023B0B"/>
            </a:solidFill>
          </p:spPr>
          <p:txBody>
            <a:bodyPr/>
            <a:lstStyle/>
            <a:p>
              <a:endParaRPr lang="en-US" noProof="0" dirty="0"/>
            </a:p>
          </p:txBody>
        </p:sp>
      </p:grpSp>
      <p:sp>
        <p:nvSpPr>
          <p:cNvPr id="4" name="AutoShape 4"/>
          <p:cNvSpPr/>
          <p:nvPr/>
        </p:nvSpPr>
        <p:spPr>
          <a:xfrm flipV="1">
            <a:off x="8124221" y="7088172"/>
            <a:ext cx="9565739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noProof="0" dirty="0"/>
          </a:p>
        </p:txBody>
      </p:sp>
      <p:grpSp>
        <p:nvGrpSpPr>
          <p:cNvPr id="5" name="Group 5"/>
          <p:cNvGrpSpPr/>
          <p:nvPr/>
        </p:nvGrpSpPr>
        <p:grpSpPr>
          <a:xfrm>
            <a:off x="-294562" y="330355"/>
            <a:ext cx="7946092" cy="10287000"/>
            <a:chOff x="0" y="0"/>
            <a:chExt cx="1059479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9838" r="20434" b="20183"/>
            <a:stretch>
              <a:fillRect/>
            </a:stretch>
          </p:blipFill>
          <p:spPr>
            <a:xfrm>
              <a:off x="0" y="0"/>
              <a:ext cx="10594790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8124221" y="330355"/>
            <a:ext cx="8066306" cy="2307954"/>
            <a:chOff x="0" y="0"/>
            <a:chExt cx="10755074" cy="3077272"/>
          </a:xfrm>
        </p:grpSpPr>
        <p:sp>
          <p:nvSpPr>
            <p:cNvPr id="8" name="TextBox 8"/>
            <p:cNvSpPr txBox="1"/>
            <p:nvPr/>
          </p:nvSpPr>
          <p:spPr>
            <a:xfrm>
              <a:off x="0" y="2661982"/>
              <a:ext cx="10755074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endParaRPr lang="en-US" noProof="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05671"/>
              <a:ext cx="10755074" cy="1661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u="sng" noProof="0" dirty="0">
                  <a:solidFill>
                    <a:srgbClr val="EDF0F2"/>
                  </a:solidFill>
                  <a:latin typeface="Poppins"/>
                  <a:ea typeface="Poppins"/>
                  <a:cs typeface="Poppins"/>
                  <a:sym typeface="Poppins"/>
                </a:rPr>
                <a:t>John Smith</a:t>
              </a:r>
              <a:r>
                <a:rPr lang="en-US" sz="2400" noProof="0" dirty="0">
                  <a:solidFill>
                    <a:srgbClr val="EDF0F2"/>
                  </a:solidFill>
                  <a:latin typeface="Poppins"/>
                  <a:ea typeface="Poppins"/>
                  <a:cs typeface="Poppins"/>
                  <a:sym typeface="Poppins"/>
                </a:rPr>
                <a:t>, Jane Doe, Mark Brown</a:t>
              </a:r>
            </a:p>
            <a:p>
              <a:pPr algn="l">
                <a:lnSpc>
                  <a:spcPts val="3360"/>
                </a:lnSpc>
              </a:pPr>
              <a:endParaRPr lang="en-US" sz="2400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3360"/>
                </a:lnSpc>
              </a:pPr>
              <a:endParaRPr lang="en-US" sz="2400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0755074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b="1" noProof="0" dirty="0">
                  <a:solidFill>
                    <a:srgbClr val="EDF0F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Presenter &amp; Co-Authors: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172213" y="9728370"/>
            <a:ext cx="6517747" cy="36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 noProof="0" dirty="0">
                <a:solidFill>
                  <a:srgbClr val="EDF0F2"/>
                </a:solidFill>
                <a:latin typeface="Poppins Bold"/>
                <a:ea typeface="Poppins Bold"/>
                <a:cs typeface="Poppins Bold"/>
                <a:sym typeface="Poppins Bold"/>
              </a:rPr>
              <a:t>Website:</a:t>
            </a:r>
            <a:r>
              <a:rPr lang="en-US" sz="2000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 https://nsbc.ug.edu.pl/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124221" y="9728935"/>
            <a:ext cx="6517747" cy="34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noProof="0" dirty="0">
                <a:solidFill>
                  <a:srgbClr val="EDF0F2"/>
                </a:solidFill>
                <a:latin typeface="Poppins Bold"/>
                <a:ea typeface="Poppins Bold"/>
                <a:cs typeface="Poppins Bold"/>
                <a:sym typeface="Poppins Bold"/>
              </a:rPr>
              <a:t>Date: </a:t>
            </a:r>
            <a:r>
              <a:rPr lang="en-US" sz="2000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May 10, 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98702" y="4652281"/>
            <a:ext cx="9044564" cy="303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Study of the fibrillization process of short peptide fragments</a:t>
            </a:r>
            <a:endParaRPr lang="pl-PL" sz="4299" noProof="0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6019"/>
              </a:lnSpc>
            </a:pPr>
            <a:r>
              <a:rPr lang="en-US" sz="3200" noProof="0" dirty="0">
                <a:solidFill>
                  <a:srgbClr val="00B0F0"/>
                </a:solidFill>
                <a:latin typeface="Poppins" panose="00000500000000000000" pitchFamily="2" charset="-18"/>
                <a:ea typeface="Poppins"/>
                <a:cs typeface="Poppins" panose="00000500000000000000" pitchFamily="2" charset="-18"/>
                <a:sym typeface="Poppins"/>
              </a:rPr>
              <a:t>(Use a clear, bold font for the title.)</a:t>
            </a:r>
          </a:p>
          <a:p>
            <a:pPr algn="ctr">
              <a:lnSpc>
                <a:spcPts val="6019"/>
              </a:lnSpc>
            </a:pPr>
            <a:endParaRPr lang="en-US" sz="4299" noProof="0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8787831" y="7427680"/>
            <a:ext cx="8066306" cy="1888854"/>
            <a:chOff x="0" y="0"/>
            <a:chExt cx="10755074" cy="251847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2103182"/>
              <a:ext cx="10755074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endParaRPr lang="en-US" noProof="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05671"/>
              <a:ext cx="10755074" cy="1102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 noProof="0" dirty="0">
                  <a:solidFill>
                    <a:srgbClr val="EDF0F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Email:</a:t>
              </a:r>
              <a:r>
                <a:rPr lang="en-US" sz="2400" noProof="0" dirty="0">
                  <a:solidFill>
                    <a:srgbClr val="EDF0F2"/>
                  </a:solidFill>
                  <a:latin typeface="Poppins"/>
                  <a:ea typeface="Poppins"/>
                  <a:cs typeface="Poppins"/>
                  <a:sym typeface="Poppins"/>
                </a:rPr>
                <a:t> john.smith@example.edu</a:t>
              </a:r>
            </a:p>
            <a:p>
              <a:pPr algn="ctr">
                <a:lnSpc>
                  <a:spcPts val="3360"/>
                </a:lnSpc>
              </a:pPr>
              <a:endParaRPr lang="en-US" sz="2400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0755074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 noProof="0" dirty="0">
                  <a:solidFill>
                    <a:srgbClr val="EDF0F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Contact Information: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124221" y="1302265"/>
            <a:ext cx="8066306" cy="2229690"/>
            <a:chOff x="0" y="-66675"/>
            <a:chExt cx="10755074" cy="297292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2490955"/>
              <a:ext cx="10755074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endParaRPr lang="en-US" noProof="0" dirty="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505672"/>
              <a:ext cx="10755074" cy="1694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000" noProof="0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rPr>
                <a:t>Department of Organic Chemistry</a:t>
              </a:r>
            </a:p>
            <a:p>
              <a:pPr algn="l">
                <a:lnSpc>
                  <a:spcPts val="3360"/>
                </a:lnSpc>
              </a:pPr>
              <a:r>
                <a:rPr lang="en-US" sz="2000" noProof="0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rPr>
                <a:t>Faculty of Chemistry, University of </a:t>
              </a:r>
              <a:r>
                <a:rPr lang="en-US" sz="2000" noProof="0" dirty="0" err="1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rPr>
                <a:t>Gdańsk</a:t>
              </a:r>
              <a:r>
                <a:rPr lang="en-US" sz="2000" noProof="0" dirty="0">
                  <a:solidFill>
                    <a:schemeClr val="bg1"/>
                  </a:solidFill>
                  <a:latin typeface="Poppins"/>
                  <a:ea typeface="Poppins"/>
                  <a:cs typeface="Poppins"/>
                  <a:sym typeface="Poppins"/>
                </a:rPr>
                <a:t>, Poland</a:t>
              </a:r>
            </a:p>
            <a:p>
              <a:pPr algn="l">
                <a:lnSpc>
                  <a:spcPts val="3360"/>
                </a:lnSpc>
              </a:pPr>
              <a:endParaRPr lang="en-US" sz="2000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66675"/>
              <a:ext cx="10755074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b="1" noProof="0" dirty="0">
                  <a:solidFill>
                    <a:srgbClr val="EDF0F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Affiliation:</a:t>
              </a:r>
            </a:p>
          </p:txBody>
        </p:sp>
      </p:grp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8BC23EE7-7B66-BFEF-F7B7-558536CEEF58}"/>
              </a:ext>
            </a:extLst>
          </p:cNvPr>
          <p:cNvSpPr/>
          <p:nvPr/>
        </p:nvSpPr>
        <p:spPr>
          <a:xfrm>
            <a:off x="14173200" y="184863"/>
            <a:ext cx="3918708" cy="112416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u="sng" noProof="0" dirty="0">
                <a:solidFill>
                  <a:srgbClr val="00B0F0"/>
                </a:solidFill>
                <a:latin typeface="Poppins"/>
                <a:ea typeface="Poppins"/>
                <a:cs typeface="Poppins"/>
                <a:sym typeface="Poppins"/>
              </a:rPr>
              <a:t>Underline the presenting author’s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noProof="0" dirty="0">
                <a:solidFill>
                  <a:srgbClr val="00B0F0"/>
                </a:solidFill>
                <a:latin typeface="Poppins"/>
                <a:ea typeface="Poppins"/>
                <a:cs typeface="Poppins"/>
                <a:sym typeface="Poppins"/>
              </a:rPr>
              <a:t>List all authors/contributors</a:t>
            </a:r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337AC1BB-7996-AE7B-C052-4BDB6F6461D5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13639800" y="746947"/>
            <a:ext cx="533400" cy="0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16F07C36-D066-018F-7671-214170F46C10}"/>
              </a:ext>
            </a:extLst>
          </p:cNvPr>
          <p:cNvSpPr txBox="1"/>
          <p:nvPr/>
        </p:nvSpPr>
        <p:spPr>
          <a:xfrm>
            <a:off x="9144000" y="2841132"/>
            <a:ext cx="8763000" cy="860945"/>
          </a:xfrm>
          <a:prstGeom prst="round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1600" b="1" noProof="0" dirty="0">
                <a:solidFill>
                  <a:srgbClr val="00B0F0"/>
                </a:solidFill>
                <a:latin typeface="Poppins"/>
                <a:ea typeface="Poppins"/>
                <a:cs typeface="Poppins"/>
                <a:sym typeface="Poppins"/>
              </a:rPr>
              <a:t>Department of Example, Faculty of Example, University of Example, City, Country</a:t>
            </a:r>
          </a:p>
          <a:p>
            <a:pPr algn="l">
              <a:lnSpc>
                <a:spcPts val="2800"/>
              </a:lnSpc>
            </a:pPr>
            <a:r>
              <a:rPr lang="en-US" sz="1600" b="1" noProof="0" dirty="0">
                <a:solidFill>
                  <a:srgbClr val="00B0F0"/>
                </a:solidFill>
                <a:latin typeface="Poppins"/>
                <a:ea typeface="Poppins"/>
                <a:cs typeface="Poppins"/>
                <a:sym typeface="Poppins"/>
              </a:rPr>
              <a:t>(If needed, include multiple affiliations for different authors.)</a:t>
            </a:r>
          </a:p>
        </p:txBody>
      </p:sp>
      <p:cxnSp>
        <p:nvCxnSpPr>
          <p:cNvPr id="34" name="Łącznik: łamany 33">
            <a:extLst>
              <a:ext uri="{FF2B5EF4-FFF2-40B4-BE49-F238E27FC236}">
                <a16:creationId xmlns:a16="http://schemas.microsoft.com/office/drawing/2014/main" id="{D097EABA-F1BC-1C70-1C7A-42FA76624AA6}"/>
              </a:ext>
            </a:extLst>
          </p:cNvPr>
          <p:cNvCxnSpPr>
            <a:cxnSpLocks/>
            <a:stCxn id="29" idx="1"/>
          </p:cNvCxnSpPr>
          <p:nvPr/>
        </p:nvCxnSpPr>
        <p:spPr>
          <a:xfrm rot="10800000">
            <a:off x="8671318" y="2722497"/>
            <a:ext cx="472683" cy="549108"/>
          </a:xfrm>
          <a:prstGeom prst="bentConnector2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314825" cy="10286999"/>
            <a:chOff x="0" y="0"/>
            <a:chExt cx="2436740" cy="59542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6740" cy="5954205"/>
            </a:xfrm>
            <a:custGeom>
              <a:avLst/>
              <a:gdLst/>
              <a:ahLst/>
              <a:cxnLst/>
              <a:rect l="l" t="t" r="r" b="b"/>
              <a:pathLst>
                <a:path w="2436740" h="5954205">
                  <a:moveTo>
                    <a:pt x="0" y="0"/>
                  </a:moveTo>
                  <a:lnTo>
                    <a:pt x="2436740" y="0"/>
                  </a:lnTo>
                  <a:lnTo>
                    <a:pt x="2436740" y="5954205"/>
                  </a:lnTo>
                  <a:lnTo>
                    <a:pt x="0" y="5954205"/>
                  </a:lnTo>
                  <a:close/>
                </a:path>
              </a:pathLst>
            </a:custGeom>
            <a:solidFill>
              <a:srgbClr val="023B0B"/>
            </a:solidFill>
          </p:spPr>
          <p:txBody>
            <a:bodyPr/>
            <a:lstStyle/>
            <a:p>
              <a:endParaRPr lang="en-US" noProof="0" dirty="0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022988" y="3432813"/>
            <a:ext cx="2706541" cy="2706541"/>
            <a:chOff x="0" y="0"/>
            <a:chExt cx="13716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2"/>
              <a:stretch>
                <a:fillRect l="-15903" t="-15558" r="-16014" b="-16358"/>
              </a:stretch>
            </a:blipFill>
          </p:spPr>
          <p:txBody>
            <a:bodyPr/>
            <a:lstStyle/>
            <a:p>
              <a:endParaRPr lang="en-US" noProof="0" dirty="0"/>
            </a:p>
          </p:txBody>
        </p:sp>
      </p:grpSp>
      <p:sp>
        <p:nvSpPr>
          <p:cNvPr id="6" name="TextBox 6"/>
          <p:cNvSpPr txBox="1"/>
          <p:nvPr/>
        </p:nvSpPr>
        <p:spPr>
          <a:xfrm rot="-5400000">
            <a:off x="-1784985" y="4815528"/>
            <a:ext cx="7960995" cy="92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Introduction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43525" y="250825"/>
            <a:ext cx="10990853" cy="72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 noProof="0" dirty="0">
                <a:solidFill>
                  <a:srgbClr val="03500F"/>
                </a:solidFill>
                <a:latin typeface="Poppins"/>
                <a:ea typeface="Poppins"/>
                <a:cs typeface="Poppins"/>
                <a:sym typeface="Poppins"/>
              </a:rPr>
              <a:t>MAIN GUIDELINES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5343525" y="2509357"/>
            <a:ext cx="8066306" cy="1090501"/>
            <a:chOff x="0" y="1623271"/>
            <a:chExt cx="10755074" cy="145400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661982"/>
              <a:ext cx="10755074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endParaRPr lang="en-US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623271"/>
              <a:ext cx="10755074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endParaRPr lang="en-US" noProof="0" dirty="0"/>
            </a:p>
          </p:txBody>
        </p:sp>
      </p:grpSp>
      <p:sp>
        <p:nvSpPr>
          <p:cNvPr id="16" name="AutoShape 16"/>
          <p:cNvSpPr/>
          <p:nvPr/>
        </p:nvSpPr>
        <p:spPr>
          <a:xfrm flipV="1">
            <a:off x="5096559" y="3223396"/>
            <a:ext cx="9565739" cy="0"/>
          </a:xfrm>
          <a:prstGeom prst="line">
            <a:avLst/>
          </a:prstGeom>
          <a:ln w="19050" cap="flat">
            <a:solidFill>
              <a:srgbClr val="78C3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26" name="AutoShape 26"/>
          <p:cNvSpPr/>
          <p:nvPr/>
        </p:nvSpPr>
        <p:spPr>
          <a:xfrm flipV="1">
            <a:off x="5268305" y="6972300"/>
            <a:ext cx="9565739" cy="0"/>
          </a:xfrm>
          <a:prstGeom prst="line">
            <a:avLst/>
          </a:prstGeom>
          <a:ln w="19050" cap="flat">
            <a:solidFill>
              <a:srgbClr val="78C3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27" name="AutoShape 27"/>
          <p:cNvSpPr/>
          <p:nvPr/>
        </p:nvSpPr>
        <p:spPr>
          <a:xfrm flipV="1">
            <a:off x="5307429" y="9721924"/>
            <a:ext cx="9565739" cy="0"/>
          </a:xfrm>
          <a:prstGeom prst="line">
            <a:avLst/>
          </a:prstGeom>
          <a:ln w="19050" cap="flat">
            <a:solidFill>
              <a:srgbClr val="78C3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32" name="TextBox 32"/>
          <p:cNvSpPr txBox="1"/>
          <p:nvPr/>
        </p:nvSpPr>
        <p:spPr>
          <a:xfrm>
            <a:off x="15826648" y="9435348"/>
            <a:ext cx="1432652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noProof="0" dirty="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  <p:grpSp>
        <p:nvGrpSpPr>
          <p:cNvPr id="33" name="Group 5">
            <a:extLst>
              <a:ext uri="{FF2B5EF4-FFF2-40B4-BE49-F238E27FC236}">
                <a16:creationId xmlns:a16="http://schemas.microsoft.com/office/drawing/2014/main" id="{0A26F3C3-DDC4-023A-931E-B5E6AE8ABB73}"/>
              </a:ext>
            </a:extLst>
          </p:cNvPr>
          <p:cNvGrpSpPr>
            <a:grpSpLocks noChangeAspect="1"/>
          </p:cNvGrpSpPr>
          <p:nvPr/>
        </p:nvGrpSpPr>
        <p:grpSpPr>
          <a:xfrm>
            <a:off x="11594988" y="3837348"/>
            <a:ext cx="1778748" cy="2302765"/>
            <a:chOff x="0" y="0"/>
            <a:chExt cx="10594790" cy="13716000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D2CA9207-7BAE-C705-8970-37B48957A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9838" r="20434" b="20183"/>
            <a:stretch>
              <a:fillRect/>
            </a:stretch>
          </p:blipFill>
          <p:spPr>
            <a:xfrm>
              <a:off x="0" y="0"/>
              <a:ext cx="10594790" cy="13716000"/>
            </a:xfrm>
            <a:prstGeom prst="rect">
              <a:avLst/>
            </a:prstGeom>
          </p:spPr>
        </p:pic>
      </p:grp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58FE8726-F0A0-339C-059C-105F2D067BBD}"/>
              </a:ext>
            </a:extLst>
          </p:cNvPr>
          <p:cNvSpPr txBox="1"/>
          <p:nvPr/>
        </p:nvSpPr>
        <p:spPr>
          <a:xfrm>
            <a:off x="7901765" y="6354690"/>
            <a:ext cx="948985" cy="369332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i="1" noProof="0" dirty="0">
                <a:solidFill>
                  <a:srgbClr val="00B0F0"/>
                </a:solidFill>
              </a:rPr>
              <a:t>full logo 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CED8DF3B-4A91-D08E-BF75-0D10F3AC6B32}"/>
              </a:ext>
            </a:extLst>
          </p:cNvPr>
          <p:cNvSpPr txBox="1"/>
          <p:nvPr/>
        </p:nvSpPr>
        <p:spPr>
          <a:xfrm>
            <a:off x="11684262" y="6357023"/>
            <a:ext cx="1600200" cy="369332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i="1" noProof="0" dirty="0">
                <a:solidFill>
                  <a:srgbClr val="00B0F0"/>
                </a:solidFill>
              </a:rPr>
              <a:t>simplified logo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BF70E565-48A2-076B-6275-9A3C1C752C6A}"/>
              </a:ext>
            </a:extLst>
          </p:cNvPr>
          <p:cNvSpPr txBox="1"/>
          <p:nvPr/>
        </p:nvSpPr>
        <p:spPr>
          <a:xfrm>
            <a:off x="5268305" y="1430149"/>
            <a:ext cx="9393993" cy="15323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b="1" noProof="0" dirty="0">
                <a:solidFill>
                  <a:srgbClr val="00B0F0"/>
                </a:solidFill>
                <a:latin typeface="Poppins Bold"/>
                <a:ea typeface="Poppins Bold"/>
                <a:cs typeface="Poppins Bold"/>
                <a:sym typeface="Poppins Bold"/>
              </a:rPr>
              <a:t>Insert Conference Logo on the title slide </a:t>
            </a:r>
            <a:endParaRPr lang="en-US" sz="2800" noProof="0" dirty="0">
              <a:solidFill>
                <a:srgbClr val="00B0F0"/>
              </a:solidFill>
            </a:endParaRPr>
          </a:p>
          <a:p>
            <a:r>
              <a:rPr lang="en-US" sz="2800" noProof="0" dirty="0">
                <a:solidFill>
                  <a:srgbClr val="00B0F0"/>
                </a:solidFill>
              </a:rPr>
              <a:t>(please include the conference logo on the title slide, </a:t>
            </a:r>
          </a:p>
          <a:p>
            <a:r>
              <a:rPr lang="en-US" sz="2800" noProof="0" dirty="0">
                <a:solidFill>
                  <a:srgbClr val="00B0F0"/>
                </a:solidFill>
              </a:rPr>
              <a:t>if it is possible, it can be placed on the other slides as well)</a:t>
            </a:r>
          </a:p>
        </p:txBody>
      </p:sp>
      <p:grpSp>
        <p:nvGrpSpPr>
          <p:cNvPr id="45" name="Group 16">
            <a:extLst>
              <a:ext uri="{FF2B5EF4-FFF2-40B4-BE49-F238E27FC236}">
                <a16:creationId xmlns:a16="http://schemas.microsoft.com/office/drawing/2014/main" id="{CBE4C8A4-C8C7-8C24-14D6-12B773AA5050}"/>
              </a:ext>
            </a:extLst>
          </p:cNvPr>
          <p:cNvGrpSpPr/>
          <p:nvPr/>
        </p:nvGrpSpPr>
        <p:grpSpPr>
          <a:xfrm>
            <a:off x="5268305" y="7243240"/>
            <a:ext cx="10835096" cy="3615260"/>
            <a:chOff x="0" y="-66675"/>
            <a:chExt cx="14446796" cy="4820347"/>
          </a:xfrm>
        </p:grpSpPr>
        <p:sp>
          <p:nvSpPr>
            <p:cNvPr id="46" name="TextBox 17">
              <a:extLst>
                <a:ext uri="{FF2B5EF4-FFF2-40B4-BE49-F238E27FC236}">
                  <a16:creationId xmlns:a16="http://schemas.microsoft.com/office/drawing/2014/main" id="{1927EE50-6982-D484-46F4-FE962A398A1B}"/>
                </a:ext>
              </a:extLst>
            </p:cNvPr>
            <p:cNvSpPr txBox="1"/>
            <p:nvPr/>
          </p:nvSpPr>
          <p:spPr>
            <a:xfrm>
              <a:off x="0" y="4338382"/>
              <a:ext cx="10547478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endParaRPr lang="en-US" noProof="0" dirty="0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B9E25F58-40B1-4965-D613-37E2E66CCFF1}"/>
                </a:ext>
              </a:extLst>
            </p:cNvPr>
            <p:cNvSpPr txBox="1"/>
            <p:nvPr/>
          </p:nvSpPr>
          <p:spPr>
            <a:xfrm>
              <a:off x="0" y="505670"/>
              <a:ext cx="14446796" cy="2876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noProof="0" dirty="0">
                  <a:solidFill>
                    <a:srgbClr val="00B0F0"/>
                  </a:solidFill>
                  <a:latin typeface="Poppins"/>
                  <a:ea typeface="Poppins"/>
                  <a:cs typeface="Poppins"/>
                  <a:sym typeface="Poppins"/>
                </a:rPr>
                <a:t>Make sure each slaid is clear and readable. Use appropriate graphics, charts and photos to visually support the information presented. Try to strike a balance between text and graphics so that the message is clear and visually appealing.</a:t>
              </a:r>
            </a:p>
            <a:p>
              <a:pPr algn="l">
                <a:lnSpc>
                  <a:spcPts val="3360"/>
                </a:lnSpc>
              </a:pPr>
              <a:endParaRPr lang="en-US" sz="2400" noProof="0" dirty="0">
                <a:solidFill>
                  <a:srgbClr val="00B0F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id="{A4358CBC-55C7-125A-3A84-EFA1CC05B430}"/>
                </a:ext>
              </a:extLst>
            </p:cNvPr>
            <p:cNvSpPr txBox="1"/>
            <p:nvPr/>
          </p:nvSpPr>
          <p:spPr>
            <a:xfrm>
              <a:off x="0" y="-66675"/>
              <a:ext cx="10547479" cy="55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b="1" noProof="0" dirty="0">
                  <a:solidFill>
                    <a:srgbClr val="00B0F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Content organization: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C6EE5-2E19-7C35-AF77-E0F814F18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D8CADCC-69DE-A4C8-DD68-FCB1A052A323}"/>
              </a:ext>
            </a:extLst>
          </p:cNvPr>
          <p:cNvGrpSpPr/>
          <p:nvPr/>
        </p:nvGrpSpPr>
        <p:grpSpPr>
          <a:xfrm rot="5400000">
            <a:off x="8023225" y="-8023225"/>
            <a:ext cx="2241551" cy="18288000"/>
            <a:chOff x="0" y="0"/>
            <a:chExt cx="1055225" cy="860920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814F1E1-051E-7060-ACF0-0C4812AAA8F8}"/>
                </a:ext>
              </a:extLst>
            </p:cNvPr>
            <p:cNvSpPr/>
            <p:nvPr/>
          </p:nvSpPr>
          <p:spPr>
            <a:xfrm>
              <a:off x="0" y="0"/>
              <a:ext cx="1055225" cy="8609202"/>
            </a:xfrm>
            <a:custGeom>
              <a:avLst/>
              <a:gdLst/>
              <a:ahLst/>
              <a:cxnLst/>
              <a:rect l="l" t="t" r="r" b="b"/>
              <a:pathLst>
                <a:path w="1055225" h="8609202">
                  <a:moveTo>
                    <a:pt x="0" y="0"/>
                  </a:moveTo>
                  <a:lnTo>
                    <a:pt x="1055225" y="0"/>
                  </a:lnTo>
                  <a:lnTo>
                    <a:pt x="1055225" y="8609202"/>
                  </a:lnTo>
                  <a:lnTo>
                    <a:pt x="0" y="8609202"/>
                  </a:lnTo>
                  <a:close/>
                </a:path>
              </a:pathLst>
            </a:custGeom>
            <a:solidFill>
              <a:srgbClr val="023B0B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0CB00CB9-C0F5-2A49-A4CA-69791AE09692}"/>
              </a:ext>
            </a:extLst>
          </p:cNvPr>
          <p:cNvSpPr txBox="1"/>
          <p:nvPr/>
        </p:nvSpPr>
        <p:spPr>
          <a:xfrm>
            <a:off x="4398774" y="661353"/>
            <a:ext cx="9490451" cy="1797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4"/>
              </a:lnSpc>
            </a:pPr>
            <a:r>
              <a:rPr lang="en-US" sz="6924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Amyloid fibrils</a:t>
            </a:r>
          </a:p>
          <a:p>
            <a:pPr algn="ctr">
              <a:lnSpc>
                <a:spcPts val="6924"/>
              </a:lnSpc>
            </a:pPr>
            <a:endParaRPr lang="en-US" sz="6924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FE5A613-E8DC-6797-C1FA-943B31A27909}"/>
              </a:ext>
            </a:extLst>
          </p:cNvPr>
          <p:cNvSpPr/>
          <p:nvPr/>
        </p:nvSpPr>
        <p:spPr>
          <a:xfrm>
            <a:off x="1028700" y="9229725"/>
            <a:ext cx="6330766" cy="0"/>
          </a:xfrm>
          <a:prstGeom prst="line">
            <a:avLst/>
          </a:prstGeom>
          <a:ln w="19050" cap="flat">
            <a:solidFill>
              <a:srgbClr val="78C3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A109774D-3B1D-285B-4624-3BE8F9715FC9}"/>
              </a:ext>
            </a:extLst>
          </p:cNvPr>
          <p:cNvSpPr/>
          <p:nvPr/>
        </p:nvSpPr>
        <p:spPr>
          <a:xfrm>
            <a:off x="10928520" y="9210675"/>
            <a:ext cx="6330766" cy="9525"/>
          </a:xfrm>
          <a:prstGeom prst="line">
            <a:avLst/>
          </a:prstGeom>
          <a:ln w="19050" cap="flat">
            <a:solidFill>
              <a:srgbClr val="78C3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EAAE740-2B89-1438-D1F4-F07FA1888F2B}"/>
              </a:ext>
            </a:extLst>
          </p:cNvPr>
          <p:cNvGrpSpPr/>
          <p:nvPr/>
        </p:nvGrpSpPr>
        <p:grpSpPr>
          <a:xfrm>
            <a:off x="1513410" y="2372814"/>
            <a:ext cx="15261180" cy="1938860"/>
            <a:chOff x="0" y="-66675"/>
            <a:chExt cx="20348240" cy="2585147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86E3CB0-ACD0-04AF-DBFE-265061CABA1A}"/>
                </a:ext>
              </a:extLst>
            </p:cNvPr>
            <p:cNvSpPr txBox="1"/>
            <p:nvPr/>
          </p:nvSpPr>
          <p:spPr>
            <a:xfrm>
              <a:off x="0" y="2103182"/>
              <a:ext cx="20348240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5873386-6B76-9415-CB9D-86440A970308}"/>
                </a:ext>
              </a:extLst>
            </p:cNvPr>
            <p:cNvSpPr txBox="1"/>
            <p:nvPr/>
          </p:nvSpPr>
          <p:spPr>
            <a:xfrm>
              <a:off x="0" y="1064471"/>
              <a:ext cx="20348240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9095A10-F481-B067-6102-15A6749CFBB8}"/>
                </a:ext>
              </a:extLst>
            </p:cNvPr>
            <p:cNvSpPr txBox="1"/>
            <p:nvPr/>
          </p:nvSpPr>
          <p:spPr>
            <a:xfrm>
              <a:off x="0" y="-66675"/>
              <a:ext cx="20348240" cy="1132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This is an example of a presentation. Pay attention when preparing your presentation to make sure the text is visible to your audience. </a:t>
              </a: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C8CD1F99-C9E8-C4E9-8718-2832ABF2ADC9}"/>
              </a:ext>
            </a:extLst>
          </p:cNvPr>
          <p:cNvSpPr txBox="1"/>
          <p:nvPr/>
        </p:nvSpPr>
        <p:spPr>
          <a:xfrm>
            <a:off x="17114118" y="9435348"/>
            <a:ext cx="145182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DBDBCF9-7168-4C55-9A94-D05D83182381}"/>
              </a:ext>
            </a:extLst>
          </p:cNvPr>
          <p:cNvGrpSpPr/>
          <p:nvPr/>
        </p:nvGrpSpPr>
        <p:grpSpPr>
          <a:xfrm>
            <a:off x="1028700" y="3889329"/>
            <a:ext cx="7910608" cy="4872560"/>
            <a:chOff x="0" y="-66675"/>
            <a:chExt cx="10547478" cy="6496747"/>
          </a:xfrm>
        </p:grpSpPr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E74CF6B-4393-E505-4EE4-2250B7A83165}"/>
                </a:ext>
              </a:extLst>
            </p:cNvPr>
            <p:cNvSpPr txBox="1"/>
            <p:nvPr/>
          </p:nvSpPr>
          <p:spPr>
            <a:xfrm>
              <a:off x="0" y="6014782"/>
              <a:ext cx="10547478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2520"/>
                </a:lnSpc>
                <a:buFont typeface="+mj-lt"/>
                <a:buAutoNum type="alphaLcParenR"/>
              </a:pPr>
              <a:endParaRPr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C5D3219F-3304-51D1-78BF-89AF01651A06}"/>
                </a:ext>
              </a:extLst>
            </p:cNvPr>
            <p:cNvSpPr txBox="1"/>
            <p:nvPr/>
          </p:nvSpPr>
          <p:spPr>
            <a:xfrm>
              <a:off x="0" y="505671"/>
              <a:ext cx="10547478" cy="3457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algn="l">
                <a:lnSpc>
                  <a:spcPts val="3360"/>
                </a:lnSpc>
                <a:buFont typeface="+mj-lt"/>
                <a:buAutoNum type="alphaLcParenR"/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Constructed of β-sheets successively superimposed on each other;</a:t>
              </a:r>
            </a:p>
            <a:p>
              <a:pPr marL="457200" indent="-457200" algn="l">
                <a:lnSpc>
                  <a:spcPts val="3360"/>
                </a:lnSpc>
                <a:buFont typeface="+mj-lt"/>
                <a:buAutoNum type="alphaLcParenR"/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Highly ordered</a:t>
              </a:r>
            </a:p>
            <a:p>
              <a:pPr marL="457200" indent="-457200" algn="l">
                <a:lnSpc>
                  <a:spcPts val="3360"/>
                </a:lnSpc>
                <a:buFont typeface="+mj-lt"/>
                <a:buAutoNum type="alphaLcParenR"/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Capable of self-association</a:t>
              </a:r>
            </a:p>
            <a:p>
              <a:pPr marL="457200" indent="-457200" algn="l">
                <a:lnSpc>
                  <a:spcPts val="3360"/>
                </a:lnSpc>
                <a:buFont typeface="+mj-lt"/>
                <a:buAutoNum type="alphaLcParenR"/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Cause diseases of amyloidogenic origin, e.g. Alzheimer's disease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308CB6E5-1D9E-18CE-A71A-AEC1D6B7F411}"/>
                </a:ext>
              </a:extLst>
            </p:cNvPr>
            <p:cNvSpPr txBox="1"/>
            <p:nvPr/>
          </p:nvSpPr>
          <p:spPr>
            <a:xfrm>
              <a:off x="0" y="-66675"/>
              <a:ext cx="10547478" cy="55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algn="l">
                <a:lnSpc>
                  <a:spcPts val="3360"/>
                </a:lnSpc>
                <a:buFont typeface="+mj-lt"/>
                <a:buAutoNum type="alphaLcParenR"/>
              </a:pPr>
              <a:endParaRPr lang="en-US" sz="2400" b="1" dirty="0">
                <a:solidFill>
                  <a:srgbClr val="023B0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0369839A-33C1-1DB6-9D88-F7381F86FF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482312"/>
            <a:ext cx="4876800" cy="3758246"/>
          </a:xfrm>
          <a:prstGeom prst="rect">
            <a:avLst/>
          </a:prstGeom>
        </p:spPr>
      </p:pic>
      <p:sp>
        <p:nvSpPr>
          <p:cNvPr id="21" name="TextBox 14">
            <a:extLst>
              <a:ext uri="{FF2B5EF4-FFF2-40B4-BE49-F238E27FC236}">
                <a16:creationId xmlns:a16="http://schemas.microsoft.com/office/drawing/2014/main" id="{6FE31803-2F39-AB2A-E88B-BBC1BA6E58F4}"/>
              </a:ext>
            </a:extLst>
          </p:cNvPr>
          <p:cNvSpPr txBox="1"/>
          <p:nvPr/>
        </p:nvSpPr>
        <p:spPr>
          <a:xfrm>
            <a:off x="9933921" y="7525789"/>
            <a:ext cx="7910608" cy="1285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rPr>
              <a:t>Figure 1. Microscopic image of amyloid fibrils (A), model of the fibril structure (B) composed of parallel arranged beta sheet structures (C).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4E5D351E-4F4B-EF9E-F254-F207E2378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477" y="266700"/>
            <a:ext cx="1345490" cy="13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3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9189243" y="9444069"/>
            <a:ext cx="46096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Figure </a:t>
            </a:r>
            <a:r>
              <a:rPr lang="pl-PL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5</a:t>
            </a:r>
            <a:r>
              <a:rPr lang="en-US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: </a:t>
            </a:r>
            <a:r>
              <a:rPr lang="en-US" sz="1350" i="1" dirty="0">
                <a:latin typeface="Poppins" panose="00000500000000000000" pitchFamily="2" charset="-18"/>
                <a:cs typeface="Poppins" panose="00000500000000000000" pitchFamily="2" charset="-18"/>
              </a:rPr>
              <a:t>Transmission electron microscopy image of Pep 4 at pH 7.4 after 21 days</a:t>
            </a:r>
            <a:endParaRPr lang="pl-PL" sz="1350" i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870603" y="9406346"/>
            <a:ext cx="46096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Figure </a:t>
            </a:r>
            <a:r>
              <a:rPr lang="pl-PL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4</a:t>
            </a:r>
            <a:r>
              <a:rPr lang="en-US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: </a:t>
            </a:r>
            <a:r>
              <a:rPr lang="en-US" sz="1350" i="1" dirty="0">
                <a:latin typeface="Poppins" panose="00000500000000000000" pitchFamily="2" charset="-18"/>
                <a:cs typeface="Poppins" panose="00000500000000000000" pitchFamily="2" charset="-18"/>
              </a:rPr>
              <a:t>Transmission electron microscopy image of Pep 4 at pH 4.0 after 21 days</a:t>
            </a:r>
            <a:endParaRPr lang="pl-PL" sz="1350" i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4" name="Obraz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479259"/>
            <a:ext cx="4502487" cy="395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60" y="5441536"/>
            <a:ext cx="4502487" cy="3951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60" y="482146"/>
            <a:ext cx="4502487" cy="39516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Prostokąt 16"/>
          <p:cNvSpPr/>
          <p:nvPr/>
        </p:nvSpPr>
        <p:spPr>
          <a:xfrm>
            <a:off x="2870603" y="4446956"/>
            <a:ext cx="460964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Figure </a:t>
            </a:r>
            <a:r>
              <a:rPr lang="pl-PL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2</a:t>
            </a:r>
            <a:r>
              <a:rPr lang="en-US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: </a:t>
            </a:r>
            <a:r>
              <a:rPr lang="en-US" sz="1350" i="1" dirty="0">
                <a:latin typeface="Poppins" panose="00000500000000000000" pitchFamily="2" charset="-18"/>
                <a:cs typeface="Poppins" panose="00000500000000000000" pitchFamily="2" charset="-18"/>
              </a:rPr>
              <a:t>Transmission electron microscopy image of Pep 4 at pH 4.0 on day “0” (start of incubation)</a:t>
            </a:r>
            <a:endParaRPr lang="pl-PL" sz="1350" i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296400" y="4484679"/>
            <a:ext cx="45024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Figure </a:t>
            </a:r>
            <a:r>
              <a:rPr lang="pl-PL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3</a:t>
            </a:r>
            <a:r>
              <a:rPr lang="en-US" sz="1350" b="1" i="1" dirty="0">
                <a:latin typeface="Poppins" panose="00000500000000000000" pitchFamily="2" charset="-18"/>
                <a:cs typeface="Poppins" panose="00000500000000000000" pitchFamily="2" charset="-18"/>
              </a:rPr>
              <a:t>: </a:t>
            </a:r>
            <a:r>
              <a:rPr lang="en-US" sz="1350" i="1" dirty="0">
                <a:latin typeface="Poppins" panose="00000500000000000000" pitchFamily="2" charset="-18"/>
                <a:cs typeface="Poppins" panose="00000500000000000000" pitchFamily="2" charset="-18"/>
              </a:rPr>
              <a:t>Transmission electron microscopy image of Pep 4 at pH 7.4 on day “0” (start of incubation)</a:t>
            </a:r>
            <a:endParaRPr lang="pl-PL" sz="1350" i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9" name="Obraz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5299"/>
            <a:ext cx="4502487" cy="39516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3E013D-EC5C-CB3A-8A76-7D2153B7BAD7}"/>
              </a:ext>
            </a:extLst>
          </p:cNvPr>
          <p:cNvGrpSpPr/>
          <p:nvPr/>
        </p:nvGrpSpPr>
        <p:grpSpPr>
          <a:xfrm rot="10800000">
            <a:off x="16046447" y="-2"/>
            <a:ext cx="2241551" cy="10287001"/>
            <a:chOff x="0" y="0"/>
            <a:chExt cx="1055225" cy="860920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B103F1E-3ACD-A1CF-A791-A77B9CE0609F}"/>
                </a:ext>
              </a:extLst>
            </p:cNvPr>
            <p:cNvSpPr/>
            <p:nvPr/>
          </p:nvSpPr>
          <p:spPr>
            <a:xfrm>
              <a:off x="0" y="0"/>
              <a:ext cx="1055225" cy="8609202"/>
            </a:xfrm>
            <a:custGeom>
              <a:avLst/>
              <a:gdLst/>
              <a:ahLst/>
              <a:cxnLst/>
              <a:rect l="l" t="t" r="r" b="b"/>
              <a:pathLst>
                <a:path w="1055225" h="8609202">
                  <a:moveTo>
                    <a:pt x="0" y="0"/>
                  </a:moveTo>
                  <a:lnTo>
                    <a:pt x="1055225" y="0"/>
                  </a:lnTo>
                  <a:lnTo>
                    <a:pt x="1055225" y="8609202"/>
                  </a:lnTo>
                  <a:lnTo>
                    <a:pt x="0" y="8609202"/>
                  </a:lnTo>
                  <a:close/>
                </a:path>
              </a:pathLst>
            </a:custGeom>
            <a:solidFill>
              <a:srgbClr val="023B0B"/>
            </a:solidFill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477" y="266700"/>
            <a:ext cx="1345490" cy="1302736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7904A9C4-5362-9B3A-0367-182E456312E0}"/>
              </a:ext>
            </a:extLst>
          </p:cNvPr>
          <p:cNvSpPr txBox="1"/>
          <p:nvPr/>
        </p:nvSpPr>
        <p:spPr>
          <a:xfrm rot="16200000">
            <a:off x="-3442316" y="4346307"/>
            <a:ext cx="8987239" cy="1285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 dirty="0">
                <a:solidFill>
                  <a:srgbClr val="FF0000"/>
                </a:solidFill>
                <a:latin typeface="Poppins Bold"/>
                <a:ea typeface="Poppins Bold"/>
                <a:cs typeface="Poppins Bold"/>
                <a:sym typeface="Poppins Bold"/>
              </a:rPr>
              <a:t>This is an example of a presentation. Pay attention when preparing your presentation to make sure the text is visible to your audience. </a:t>
            </a:r>
          </a:p>
        </p:txBody>
      </p:sp>
    </p:spTree>
    <p:extLst>
      <p:ext uri="{BB962C8B-B14F-4D97-AF65-F5344CB8AC3E}">
        <p14:creationId xmlns:p14="http://schemas.microsoft.com/office/powerpoint/2010/main" val="197996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023225" y="-8023225"/>
            <a:ext cx="2241551" cy="18288000"/>
            <a:chOff x="0" y="0"/>
            <a:chExt cx="1055225" cy="86092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5225" cy="8609202"/>
            </a:xfrm>
            <a:custGeom>
              <a:avLst/>
              <a:gdLst/>
              <a:ahLst/>
              <a:cxnLst/>
              <a:rect l="l" t="t" r="r" b="b"/>
              <a:pathLst>
                <a:path w="1055225" h="8609202">
                  <a:moveTo>
                    <a:pt x="0" y="0"/>
                  </a:moveTo>
                  <a:lnTo>
                    <a:pt x="1055225" y="0"/>
                  </a:lnTo>
                  <a:lnTo>
                    <a:pt x="1055225" y="8609202"/>
                  </a:lnTo>
                  <a:lnTo>
                    <a:pt x="0" y="8609202"/>
                  </a:lnTo>
                  <a:close/>
                </a:path>
              </a:pathLst>
            </a:custGeom>
            <a:solidFill>
              <a:srgbClr val="023B0B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398774" y="661353"/>
            <a:ext cx="9490451" cy="1797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4"/>
              </a:lnSpc>
            </a:pPr>
            <a:r>
              <a:rPr lang="en-US" sz="6924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Amyloid fibrils</a:t>
            </a:r>
          </a:p>
          <a:p>
            <a:pPr algn="ctr">
              <a:lnSpc>
                <a:spcPts val="6924"/>
              </a:lnSpc>
            </a:pPr>
            <a:endParaRPr lang="en-US" sz="6924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28700" y="9229725"/>
            <a:ext cx="6330766" cy="0"/>
          </a:xfrm>
          <a:prstGeom prst="line">
            <a:avLst/>
          </a:prstGeom>
          <a:ln w="19050" cap="flat">
            <a:solidFill>
              <a:srgbClr val="78C3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6" name="AutoShape 6"/>
          <p:cNvSpPr/>
          <p:nvPr/>
        </p:nvSpPr>
        <p:spPr>
          <a:xfrm>
            <a:off x="10928520" y="9210675"/>
            <a:ext cx="6330766" cy="9525"/>
          </a:xfrm>
          <a:prstGeom prst="line">
            <a:avLst/>
          </a:prstGeom>
          <a:ln w="19050" cap="flat">
            <a:solidFill>
              <a:srgbClr val="78C3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1513409" y="2572874"/>
            <a:ext cx="15261180" cy="1938860"/>
            <a:chOff x="0" y="-66675"/>
            <a:chExt cx="20348240" cy="2585147"/>
          </a:xfrm>
        </p:grpSpPr>
        <p:sp>
          <p:nvSpPr>
            <p:cNvPr id="8" name="TextBox 8"/>
            <p:cNvSpPr txBox="1"/>
            <p:nvPr/>
          </p:nvSpPr>
          <p:spPr>
            <a:xfrm>
              <a:off x="0" y="2103182"/>
              <a:ext cx="20348240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64471"/>
              <a:ext cx="20348240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20348240" cy="1132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2400" b="1" dirty="0">
                  <a:solidFill>
                    <a:srgbClr val="FF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This is an example of a presentation. Pay attention when preparing your presentation to make sure the text is visible to your audience. 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114118" y="9435348"/>
            <a:ext cx="145182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15" y="4356000"/>
            <a:ext cx="7910608" cy="4276930"/>
            <a:chOff x="0" y="-66675"/>
            <a:chExt cx="10547478" cy="6496747"/>
          </a:xfrm>
        </p:grpSpPr>
        <p:sp>
          <p:nvSpPr>
            <p:cNvPr id="13" name="TextBox 13"/>
            <p:cNvSpPr txBox="1"/>
            <p:nvPr/>
          </p:nvSpPr>
          <p:spPr>
            <a:xfrm>
              <a:off x="0" y="6014782"/>
              <a:ext cx="10547478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22606"/>
              <a:ext cx="10547478" cy="3457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6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Constructed of β-sheets successively superimposed on each other;</a:t>
              </a:r>
            </a:p>
            <a:p>
              <a:pPr marL="342900" indent="-342900" algn="l">
                <a:lnSpc>
                  <a:spcPts val="336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Highly ordered</a:t>
              </a:r>
            </a:p>
            <a:p>
              <a:pPr marL="342900" indent="-342900" algn="l">
                <a:lnSpc>
                  <a:spcPts val="336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Capable of self-association</a:t>
              </a:r>
            </a:p>
            <a:p>
              <a:pPr marL="342900" indent="-342900" algn="l">
                <a:lnSpc>
                  <a:spcPts val="336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Cause diseases of amyloidogenic origin, e.g. Alzheimer's disease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0547478" cy="55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endParaRPr lang="en-US" sz="2400" b="1" dirty="0">
                <a:solidFill>
                  <a:srgbClr val="023B0B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348678" y="4351316"/>
            <a:ext cx="7910608" cy="3565254"/>
            <a:chOff x="0" y="0"/>
            <a:chExt cx="10547478" cy="4753672"/>
          </a:xfrm>
        </p:grpSpPr>
        <p:sp>
          <p:nvSpPr>
            <p:cNvPr id="17" name="TextBox 17"/>
            <p:cNvSpPr txBox="1"/>
            <p:nvPr/>
          </p:nvSpPr>
          <p:spPr>
            <a:xfrm>
              <a:off x="0" y="4338382"/>
              <a:ext cx="10547478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05671"/>
              <a:ext cx="10547478" cy="333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Make sure each slaid is clear and readable. Use appropriate graphics, charts and photos to visually support the information presented. Try to strike a balance between text and graphics so that the message is clear and visually appealing.</a:t>
              </a:r>
            </a:p>
            <a:p>
              <a:pPr algn="l">
                <a:lnSpc>
                  <a:spcPts val="3360"/>
                </a:lnSpc>
              </a:pPr>
              <a:endParaRPr lang="en-US" sz="2400" dirty="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0547478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b="1" dirty="0">
                  <a:solidFill>
                    <a:srgbClr val="023B0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Content organization:</a:t>
              </a:r>
            </a:p>
          </p:txBody>
        </p:sp>
      </p:grpSp>
      <p:pic>
        <p:nvPicPr>
          <p:cNvPr id="20" name="Obraz 19">
            <a:extLst>
              <a:ext uri="{FF2B5EF4-FFF2-40B4-BE49-F238E27FC236}">
                <a16:creationId xmlns:a16="http://schemas.microsoft.com/office/drawing/2014/main" id="{A422181F-A548-89A9-7E98-8BB6A9AD7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477" y="266700"/>
            <a:ext cx="1345490" cy="1302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A750C03-A681-D878-26A2-8C6B67EB60E4}"/>
              </a:ext>
            </a:extLst>
          </p:cNvPr>
          <p:cNvGrpSpPr/>
          <p:nvPr/>
        </p:nvGrpSpPr>
        <p:grpSpPr>
          <a:xfrm rot="5400000">
            <a:off x="8023225" y="-8023225"/>
            <a:ext cx="2241551" cy="18288000"/>
            <a:chOff x="0" y="0"/>
            <a:chExt cx="1055225" cy="860920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AF54CD5-17D3-C701-06F4-918E706E1981}"/>
                </a:ext>
              </a:extLst>
            </p:cNvPr>
            <p:cNvSpPr/>
            <p:nvPr/>
          </p:nvSpPr>
          <p:spPr>
            <a:xfrm>
              <a:off x="0" y="0"/>
              <a:ext cx="1055225" cy="8609202"/>
            </a:xfrm>
            <a:custGeom>
              <a:avLst/>
              <a:gdLst/>
              <a:ahLst/>
              <a:cxnLst/>
              <a:rect l="l" t="t" r="r" b="b"/>
              <a:pathLst>
                <a:path w="1055225" h="8609202">
                  <a:moveTo>
                    <a:pt x="0" y="0"/>
                  </a:moveTo>
                  <a:lnTo>
                    <a:pt x="1055225" y="0"/>
                  </a:lnTo>
                  <a:lnTo>
                    <a:pt x="1055225" y="8609202"/>
                  </a:lnTo>
                  <a:lnTo>
                    <a:pt x="0" y="8609202"/>
                  </a:lnTo>
                  <a:close/>
                </a:path>
              </a:pathLst>
            </a:custGeom>
            <a:solidFill>
              <a:srgbClr val="023B0B"/>
            </a:solid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793CEBB6-AC6F-3F15-11AB-9A5126481952}"/>
              </a:ext>
            </a:extLst>
          </p:cNvPr>
          <p:cNvSpPr txBox="1"/>
          <p:nvPr/>
        </p:nvSpPr>
        <p:spPr>
          <a:xfrm>
            <a:off x="4398774" y="661353"/>
            <a:ext cx="9490451" cy="1797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4"/>
              </a:lnSpc>
            </a:pPr>
            <a:r>
              <a:rPr lang="pl-PL" sz="6924" dirty="0" err="1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Bibliography</a:t>
            </a:r>
            <a:endParaRPr lang="en-US" sz="6924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6924"/>
              </a:lnSpc>
            </a:pPr>
            <a:endParaRPr lang="en-US" sz="6924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FBE2AB1-090C-5B27-400C-A0E88E447E0D}"/>
              </a:ext>
            </a:extLst>
          </p:cNvPr>
          <p:cNvSpPr txBox="1"/>
          <p:nvPr/>
        </p:nvSpPr>
        <p:spPr>
          <a:xfrm>
            <a:off x="1524000" y="4762500"/>
            <a:ext cx="11125200" cy="197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latin typeface="Poppins" panose="00000500000000000000" pitchFamily="2" charset="-18"/>
                <a:cs typeface="Poppins" panose="00000500000000000000" pitchFamily="2" charset="-18"/>
              </a:rPr>
              <a:t>[1] …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Poppins" panose="00000500000000000000" pitchFamily="2" charset="-18"/>
                <a:cs typeface="Poppins" panose="00000500000000000000" pitchFamily="2" charset="-18"/>
              </a:rPr>
              <a:t>[2] …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latin typeface="Poppins" panose="00000500000000000000" pitchFamily="2" charset="-18"/>
                <a:cs typeface="Poppins" panose="00000500000000000000" pitchFamily="2" charset="-18"/>
              </a:rPr>
              <a:t>[3] …</a:t>
            </a:r>
          </a:p>
        </p:txBody>
      </p:sp>
    </p:spTree>
    <p:extLst>
      <p:ext uri="{BB962C8B-B14F-4D97-AF65-F5344CB8AC3E}">
        <p14:creationId xmlns:p14="http://schemas.microsoft.com/office/powerpoint/2010/main" val="138340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0"/>
            <a:ext cx="4314825" cy="10287000"/>
            <a:chOff x="0" y="0"/>
            <a:chExt cx="2436740" cy="59542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6740" cy="5954205"/>
            </a:xfrm>
            <a:custGeom>
              <a:avLst/>
              <a:gdLst/>
              <a:ahLst/>
              <a:cxnLst/>
              <a:rect l="l" t="t" r="r" b="b"/>
              <a:pathLst>
                <a:path w="2436740" h="5954205">
                  <a:moveTo>
                    <a:pt x="0" y="0"/>
                  </a:moveTo>
                  <a:lnTo>
                    <a:pt x="2436740" y="0"/>
                  </a:lnTo>
                  <a:lnTo>
                    <a:pt x="2436740" y="5954205"/>
                  </a:lnTo>
                  <a:lnTo>
                    <a:pt x="0" y="5954205"/>
                  </a:lnTo>
                  <a:close/>
                </a:path>
              </a:pathLst>
            </a:custGeom>
            <a:solidFill>
              <a:srgbClr val="023B0B"/>
            </a:solid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73578" y="2615137"/>
            <a:ext cx="8140844" cy="5291661"/>
            <a:chOff x="0" y="-66675"/>
            <a:chExt cx="10854458" cy="7055548"/>
          </a:xfrm>
        </p:grpSpPr>
        <p:sp>
          <p:nvSpPr>
            <p:cNvPr id="7" name="TextBox 7"/>
            <p:cNvSpPr txBox="1"/>
            <p:nvPr/>
          </p:nvSpPr>
          <p:spPr>
            <a:xfrm>
              <a:off x="0" y="6573582"/>
              <a:ext cx="10854458" cy="4152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20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05672"/>
              <a:ext cx="10854458" cy="5783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University of </a:t>
              </a:r>
              <a:r>
                <a:rPr lang="en-US" sz="2400" dirty="0" err="1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Gdańsk</a:t>
              </a: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, Faculty of Chemistry, </a:t>
              </a:r>
            </a:p>
            <a:p>
              <a:pPr algn="l">
                <a:lnSpc>
                  <a:spcPts val="3360"/>
                </a:lnSpc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Department of Organic Chemistry</a:t>
              </a:r>
            </a:p>
            <a:p>
              <a:pPr algn="l">
                <a:lnSpc>
                  <a:spcPts val="3360"/>
                </a:lnSpc>
              </a:pPr>
              <a:endParaRPr lang="en-US" sz="2400" dirty="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3360"/>
                </a:lnSpc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Professor --- ----</a:t>
              </a:r>
            </a:p>
            <a:p>
              <a:pPr algn="l">
                <a:lnSpc>
                  <a:spcPts val="3360"/>
                </a:lnSpc>
              </a:pPr>
              <a:r>
                <a:rPr lang="en-US" sz="2400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PhD --- -----</a:t>
              </a:r>
            </a:p>
            <a:p>
              <a:pPr algn="l">
                <a:lnSpc>
                  <a:spcPts val="3360"/>
                </a:lnSpc>
              </a:pPr>
              <a:endParaRPr lang="en-US" sz="2400" dirty="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3360"/>
                </a:lnSpc>
              </a:pPr>
              <a:endParaRPr lang="en-US" sz="2400" dirty="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3360"/>
                </a:lnSpc>
              </a:pPr>
              <a:r>
                <a:rPr lang="en-US" sz="2400" u="sng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Work financed by:</a:t>
              </a:r>
            </a:p>
            <a:p>
              <a:pPr algn="l">
                <a:lnSpc>
                  <a:spcPts val="3360"/>
                </a:lnSpc>
              </a:pPr>
              <a:r>
                <a:rPr lang="en-US" sz="2400" i="1" dirty="0">
                  <a:solidFill>
                    <a:srgbClr val="023B0B"/>
                  </a:solidFill>
                  <a:latin typeface="Poppins"/>
                  <a:ea typeface="Poppins"/>
                  <a:cs typeface="Poppins"/>
                  <a:sym typeface="Poppins"/>
                </a:rPr>
                <a:t>Young Scientists Research No. 500-0000-B000-00</a:t>
              </a:r>
            </a:p>
            <a:p>
              <a:pPr algn="l">
                <a:lnSpc>
                  <a:spcPts val="3360"/>
                </a:lnSpc>
              </a:pPr>
              <a:endParaRPr lang="en-US" sz="2400" u="sng" dirty="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0854458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60"/>
                </a:lnSpc>
              </a:pPr>
              <a:r>
                <a:rPr lang="en-US" sz="2400" b="1">
                  <a:solidFill>
                    <a:srgbClr val="023B0B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Participation in the conference: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flipV="1">
            <a:off x="5073578" y="7060891"/>
            <a:ext cx="7027972" cy="0"/>
          </a:xfrm>
          <a:prstGeom prst="line">
            <a:avLst/>
          </a:prstGeom>
          <a:ln w="19050" cap="flat">
            <a:solidFill>
              <a:srgbClr val="78C3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 rot="-5400000">
            <a:off x="-1784985" y="4784090"/>
            <a:ext cx="7960995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6999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More information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26648" y="9435348"/>
            <a:ext cx="1432652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78494" y="1259194"/>
            <a:ext cx="10990853" cy="726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9"/>
              </a:lnSpc>
            </a:pPr>
            <a:r>
              <a:rPr lang="en-US" sz="5499" dirty="0">
                <a:solidFill>
                  <a:srgbClr val="03500F"/>
                </a:solidFill>
                <a:latin typeface="Poppins"/>
                <a:ea typeface="Poppins"/>
                <a:cs typeface="Poppins"/>
                <a:sym typeface="Poppins"/>
              </a:rPr>
              <a:t>Acknowledgements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6553A8C-9004-A046-07E8-5D91FBD4DD8B}"/>
              </a:ext>
            </a:extLst>
          </p:cNvPr>
          <p:cNvSpPr txBox="1"/>
          <p:nvPr/>
        </p:nvSpPr>
        <p:spPr>
          <a:xfrm>
            <a:off x="8937050" y="8379740"/>
            <a:ext cx="6328999" cy="105560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Here, you can include acknowledgments and information about project funding.</a:t>
            </a:r>
            <a:endParaRPr lang="pl-PL" sz="2800" b="1" dirty="0">
              <a:solidFill>
                <a:srgbClr val="00B0F0"/>
              </a:solidFill>
            </a:endParaRP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432F8E55-F19A-64B0-DCBB-4BCC7C709E8F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2101550" y="7547795"/>
            <a:ext cx="0" cy="831945"/>
          </a:xfrm>
          <a:prstGeom prst="straightConnector1">
            <a:avLst/>
          </a:prstGeom>
          <a:ln w="412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54B41-5688-FB72-4134-A20D64BEE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347B10-481C-4786-DC6E-FEE1C139BF29}"/>
              </a:ext>
            </a:extLst>
          </p:cNvPr>
          <p:cNvGrpSpPr/>
          <p:nvPr/>
        </p:nvGrpSpPr>
        <p:grpSpPr>
          <a:xfrm rot="5400000">
            <a:off x="5219785" y="-5219785"/>
            <a:ext cx="7848431" cy="18288000"/>
            <a:chOff x="0" y="0"/>
            <a:chExt cx="1055225" cy="860920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D139A5F-C36D-3365-BD21-8FB015CC0170}"/>
                </a:ext>
              </a:extLst>
            </p:cNvPr>
            <p:cNvSpPr/>
            <p:nvPr/>
          </p:nvSpPr>
          <p:spPr>
            <a:xfrm>
              <a:off x="0" y="0"/>
              <a:ext cx="1055225" cy="8609202"/>
            </a:xfrm>
            <a:custGeom>
              <a:avLst/>
              <a:gdLst/>
              <a:ahLst/>
              <a:cxnLst/>
              <a:rect l="l" t="t" r="r" b="b"/>
              <a:pathLst>
                <a:path w="1055225" h="8609202">
                  <a:moveTo>
                    <a:pt x="0" y="0"/>
                  </a:moveTo>
                  <a:lnTo>
                    <a:pt x="1055225" y="0"/>
                  </a:lnTo>
                  <a:lnTo>
                    <a:pt x="1055225" y="8609202"/>
                  </a:lnTo>
                  <a:lnTo>
                    <a:pt x="0" y="8609202"/>
                  </a:lnTo>
                  <a:close/>
                </a:path>
              </a:pathLst>
            </a:custGeom>
            <a:solidFill>
              <a:srgbClr val="023B0B"/>
            </a:solidFill>
          </p:spPr>
          <p:txBody>
            <a:bodyPr/>
            <a:lstStyle/>
            <a:p>
              <a:endParaRPr lang="en-US" noProof="0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78F644ED-0CAF-0D9A-9ABB-036550C7E878}"/>
              </a:ext>
            </a:extLst>
          </p:cNvPr>
          <p:cNvSpPr txBox="1"/>
          <p:nvPr/>
        </p:nvSpPr>
        <p:spPr>
          <a:xfrm>
            <a:off x="1513410" y="3413663"/>
            <a:ext cx="16088790" cy="2682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24"/>
              </a:lnSpc>
            </a:pPr>
            <a:r>
              <a:rPr lang="en-US" sz="6924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THANK YOU FOR YOUR ATTENTION</a:t>
            </a:r>
          </a:p>
          <a:p>
            <a:pPr algn="ctr">
              <a:lnSpc>
                <a:spcPts val="6924"/>
              </a:lnSpc>
            </a:pPr>
            <a:endParaRPr lang="en-US" sz="6924" noProof="0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6924"/>
              </a:lnSpc>
            </a:pPr>
            <a:endParaRPr lang="en-US" sz="6924" noProof="0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4EF65BE2-AFC3-BB16-7CCF-568D50DC4EDD}"/>
              </a:ext>
            </a:extLst>
          </p:cNvPr>
          <p:cNvSpPr/>
          <p:nvPr/>
        </p:nvSpPr>
        <p:spPr>
          <a:xfrm>
            <a:off x="1028700" y="9229725"/>
            <a:ext cx="6330766" cy="0"/>
          </a:xfrm>
          <a:prstGeom prst="line">
            <a:avLst/>
          </a:prstGeom>
          <a:ln w="19050" cap="flat">
            <a:solidFill>
              <a:srgbClr val="78C3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noProof="0" dirty="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22E72BD-3E2B-8967-DA5B-B0B3151642E4}"/>
              </a:ext>
            </a:extLst>
          </p:cNvPr>
          <p:cNvSpPr/>
          <p:nvPr/>
        </p:nvSpPr>
        <p:spPr>
          <a:xfrm>
            <a:off x="10928520" y="9210675"/>
            <a:ext cx="6330766" cy="9525"/>
          </a:xfrm>
          <a:prstGeom prst="line">
            <a:avLst/>
          </a:prstGeom>
          <a:ln w="19050" cap="flat">
            <a:solidFill>
              <a:srgbClr val="78C3E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noProof="0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DA589DB-0ED4-0179-33DF-D0A4857AEEC0}"/>
              </a:ext>
            </a:extLst>
          </p:cNvPr>
          <p:cNvGrpSpPr/>
          <p:nvPr/>
        </p:nvGrpSpPr>
        <p:grpSpPr>
          <a:xfrm>
            <a:off x="1513410" y="3221174"/>
            <a:ext cx="15261180" cy="1090501"/>
            <a:chOff x="0" y="1064471"/>
            <a:chExt cx="20348240" cy="1454001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DBBDF8F-95DD-80E2-7A72-943C27C5C4AF}"/>
                </a:ext>
              </a:extLst>
            </p:cNvPr>
            <p:cNvSpPr txBox="1"/>
            <p:nvPr/>
          </p:nvSpPr>
          <p:spPr>
            <a:xfrm>
              <a:off x="0" y="2103182"/>
              <a:ext cx="20348240" cy="415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endParaRPr lang="en-US" noProof="0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76FCE9B-BCDF-981F-FDA7-777C2A0DB788}"/>
                </a:ext>
              </a:extLst>
            </p:cNvPr>
            <p:cNvSpPr txBox="1"/>
            <p:nvPr/>
          </p:nvSpPr>
          <p:spPr>
            <a:xfrm>
              <a:off x="0" y="1064471"/>
              <a:ext cx="20348240" cy="54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endParaRPr lang="en-US" noProof="0" dirty="0"/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DAEDF0A3-440E-9F6E-3481-FD398B543834}"/>
              </a:ext>
            </a:extLst>
          </p:cNvPr>
          <p:cNvSpPr txBox="1"/>
          <p:nvPr/>
        </p:nvSpPr>
        <p:spPr>
          <a:xfrm>
            <a:off x="17114118" y="9435348"/>
            <a:ext cx="145182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noProof="0" dirty="0">
                <a:solidFill>
                  <a:srgbClr val="023B0B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</a:p>
        </p:txBody>
      </p:sp>
      <p:sp>
        <p:nvSpPr>
          <p:cNvPr id="20" name="TextBox 16">
            <a:extLst>
              <a:ext uri="{FF2B5EF4-FFF2-40B4-BE49-F238E27FC236}">
                <a16:creationId xmlns:a16="http://schemas.microsoft.com/office/drawing/2014/main" id="{FD2A5415-164C-B5D5-18F6-8F1B6A6A5A93}"/>
              </a:ext>
            </a:extLst>
          </p:cNvPr>
          <p:cNvSpPr txBox="1"/>
          <p:nvPr/>
        </p:nvSpPr>
        <p:spPr>
          <a:xfrm>
            <a:off x="5194028" y="6793006"/>
            <a:ext cx="8066306" cy="827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b="1" noProof="0" dirty="0">
                <a:solidFill>
                  <a:srgbClr val="EDF0F2"/>
                </a:solidFill>
                <a:latin typeface="Poppins Bold"/>
                <a:ea typeface="Poppins Bold"/>
                <a:cs typeface="Poppins Bold"/>
                <a:sym typeface="Poppins Bold"/>
              </a:rPr>
              <a:t>Email:</a:t>
            </a:r>
            <a:r>
              <a:rPr lang="en-US" sz="2400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 john.smith@example.edu</a:t>
            </a:r>
          </a:p>
          <a:p>
            <a:pPr algn="ctr">
              <a:lnSpc>
                <a:spcPts val="3360"/>
              </a:lnSpc>
            </a:pPr>
            <a:endParaRPr lang="en-US" sz="2400" noProof="0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1AC4A6ED-D137-3F63-ED19-05EB2D6D4C62}"/>
              </a:ext>
            </a:extLst>
          </p:cNvPr>
          <p:cNvSpPr txBox="1"/>
          <p:nvPr/>
        </p:nvSpPr>
        <p:spPr>
          <a:xfrm>
            <a:off x="6629400" y="7273682"/>
            <a:ext cx="8066306" cy="124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u="sng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John Smith</a:t>
            </a:r>
            <a:r>
              <a:rPr lang="en-US" sz="2400" noProof="0" dirty="0">
                <a:solidFill>
                  <a:srgbClr val="EDF0F2"/>
                </a:solidFill>
                <a:latin typeface="Poppins"/>
                <a:ea typeface="Poppins"/>
                <a:cs typeface="Poppins"/>
                <a:sym typeface="Poppins"/>
              </a:rPr>
              <a:t>, Jane Doe, Mark Brown</a:t>
            </a:r>
          </a:p>
          <a:p>
            <a:pPr algn="l">
              <a:lnSpc>
                <a:spcPts val="3360"/>
              </a:lnSpc>
            </a:pPr>
            <a:endParaRPr lang="en-US" sz="2400" noProof="0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360"/>
              </a:lnSpc>
            </a:pPr>
            <a:endParaRPr lang="en-US" sz="2400" noProof="0" dirty="0">
              <a:solidFill>
                <a:srgbClr val="EDF0F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4052FF3-0442-A020-2C97-7B28E00889F7}"/>
              </a:ext>
            </a:extLst>
          </p:cNvPr>
          <p:cNvSpPr txBox="1"/>
          <p:nvPr/>
        </p:nvSpPr>
        <p:spPr>
          <a:xfrm>
            <a:off x="3470888" y="577350"/>
            <a:ext cx="11346224" cy="153233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noProof="0" dirty="0">
                <a:solidFill>
                  <a:srgbClr val="00B0F0"/>
                </a:solidFill>
              </a:rPr>
              <a:t>This is only a suggested form of presentation preparation. </a:t>
            </a:r>
          </a:p>
          <a:p>
            <a:pPr algn="ctr"/>
            <a:r>
              <a:rPr lang="en-US" sz="2800" b="1" noProof="0" dirty="0">
                <a:solidFill>
                  <a:srgbClr val="00B0F0"/>
                </a:solidFill>
              </a:rPr>
              <a:t>How the slides are designed (colors and fonts) and how the content is arranged is at the author's choice.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E9711F5-F278-6834-D2BD-BC74B911EDD5}"/>
              </a:ext>
            </a:extLst>
          </p:cNvPr>
          <p:cNvSpPr txBox="1"/>
          <p:nvPr/>
        </p:nvSpPr>
        <p:spPr>
          <a:xfrm>
            <a:off x="3944698" y="5078011"/>
            <a:ext cx="11226213" cy="119181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noProof="0" dirty="0">
                <a:solidFill>
                  <a:srgbClr val="00B0F0"/>
                </a:solidFill>
              </a:rPr>
              <a:t>For more tips, check out the file: </a:t>
            </a:r>
            <a:endParaRPr lang="pl-PL" sz="3600" b="1" noProof="0" dirty="0">
              <a:solidFill>
                <a:srgbClr val="00B0F0"/>
              </a:solidFill>
            </a:endParaRPr>
          </a:p>
          <a:p>
            <a:pPr algn="ctr"/>
            <a:r>
              <a:rPr lang="en-US" sz="2800" b="0" i="0" noProof="0" dirty="0">
                <a:solidFill>
                  <a:srgbClr val="00B0F0"/>
                </a:solidFill>
                <a:effectLst/>
                <a:latin typeface="Open Sans" panose="020B0606030504020204" pitchFamily="34" charset="0"/>
              </a:rPr>
              <a:t>„NSBC-2025-presentation_and_poster (optional performance)”</a:t>
            </a:r>
            <a:endParaRPr lang="en-US" sz="3600" b="1" noProof="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622</Words>
  <Application>Microsoft Office PowerPoint</Application>
  <PresentationFormat>Niestandardowy</PresentationFormat>
  <Paragraphs>73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Poppins</vt:lpstr>
      <vt:lpstr>Arial</vt:lpstr>
      <vt:lpstr>Calibri</vt:lpstr>
      <vt:lpstr>Poppins Bold</vt:lpstr>
      <vt:lpstr>Aptos</vt:lpstr>
      <vt:lpstr>Open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naukowa</dc:title>
  <cp:lastModifiedBy>Daria Łada</cp:lastModifiedBy>
  <cp:revision>6</cp:revision>
  <dcterms:created xsi:type="dcterms:W3CDTF">2006-08-16T00:00:00Z</dcterms:created>
  <dcterms:modified xsi:type="dcterms:W3CDTF">2025-04-02T17:21:57Z</dcterms:modified>
  <dc:identifier>DAGgIFI2I68</dc:identifier>
</cp:coreProperties>
</file>