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Lst>
  <p:sldSz cx="18288000" cy="10287000"/>
  <p:notesSz cx="6858000" cy="9144000"/>
  <p:embeddedFontLst>
    <p:embeddedFont>
      <p:font typeface="Poppins" panose="00000500000000000000" pitchFamily="2" charset="-18"/>
      <p:regular r:id="rId8"/>
    </p:embeddedFont>
    <p:embeddedFont>
      <p:font typeface="Poppins Bold" panose="00000800000000000000" charset="-18"/>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2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53968" y="0"/>
            <a:ext cx="10934032" cy="10287000"/>
            <a:chOff x="0" y="0"/>
            <a:chExt cx="6174850" cy="5809447"/>
          </a:xfrm>
        </p:grpSpPr>
        <p:sp>
          <p:nvSpPr>
            <p:cNvPr id="3" name="Freeform 3"/>
            <p:cNvSpPr/>
            <p:nvPr/>
          </p:nvSpPr>
          <p:spPr>
            <a:xfrm>
              <a:off x="0" y="0"/>
              <a:ext cx="6174850" cy="5809447"/>
            </a:xfrm>
            <a:custGeom>
              <a:avLst/>
              <a:gdLst/>
              <a:ahLst/>
              <a:cxnLst/>
              <a:rect l="l" t="t" r="r" b="b"/>
              <a:pathLst>
                <a:path w="6174850" h="5809447">
                  <a:moveTo>
                    <a:pt x="0" y="0"/>
                  </a:moveTo>
                  <a:lnTo>
                    <a:pt x="6174850" y="0"/>
                  </a:lnTo>
                  <a:lnTo>
                    <a:pt x="6174850" y="5809447"/>
                  </a:lnTo>
                  <a:lnTo>
                    <a:pt x="0" y="5809447"/>
                  </a:lnTo>
                  <a:close/>
                </a:path>
              </a:pathLst>
            </a:custGeom>
            <a:solidFill>
              <a:srgbClr val="023B0B"/>
            </a:solidFill>
          </p:spPr>
          <p:txBody>
            <a:bodyPr/>
            <a:lstStyle/>
            <a:p>
              <a:endParaRPr lang="pl-PL"/>
            </a:p>
          </p:txBody>
        </p:sp>
      </p:grpSp>
      <p:sp>
        <p:nvSpPr>
          <p:cNvPr id="4" name="AutoShape 4"/>
          <p:cNvSpPr/>
          <p:nvPr/>
        </p:nvSpPr>
        <p:spPr>
          <a:xfrm flipV="1">
            <a:off x="8124221" y="7088172"/>
            <a:ext cx="9565739" cy="0"/>
          </a:xfrm>
          <a:prstGeom prst="line">
            <a:avLst/>
          </a:prstGeom>
          <a:ln w="19050" cap="flat">
            <a:solidFill>
              <a:srgbClr val="FFFFFF"/>
            </a:solidFill>
            <a:prstDash val="solid"/>
            <a:headEnd type="none" w="sm" len="sm"/>
            <a:tailEnd type="none" w="sm" len="sm"/>
          </a:ln>
        </p:spPr>
        <p:txBody>
          <a:bodyPr/>
          <a:lstStyle/>
          <a:p>
            <a:endParaRPr lang="pl-PL"/>
          </a:p>
        </p:txBody>
      </p:sp>
      <p:grpSp>
        <p:nvGrpSpPr>
          <p:cNvPr id="5" name="Group 5"/>
          <p:cNvGrpSpPr/>
          <p:nvPr/>
        </p:nvGrpSpPr>
        <p:grpSpPr>
          <a:xfrm>
            <a:off x="-294562" y="330355"/>
            <a:ext cx="7946092" cy="10287000"/>
            <a:chOff x="0" y="0"/>
            <a:chExt cx="10594790" cy="13716000"/>
          </a:xfrm>
        </p:grpSpPr>
        <p:pic>
          <p:nvPicPr>
            <p:cNvPr id="6" name="Picture 6"/>
            <p:cNvPicPr>
              <a:picLocks noChangeAspect="1"/>
            </p:cNvPicPr>
            <p:nvPr/>
          </p:nvPicPr>
          <p:blipFill>
            <a:blip r:embed="rId2"/>
            <a:srcRect l="19838" r="20434" b="20183"/>
            <a:stretch>
              <a:fillRect/>
            </a:stretch>
          </p:blipFill>
          <p:spPr>
            <a:xfrm>
              <a:off x="0" y="0"/>
              <a:ext cx="10594790" cy="13716000"/>
            </a:xfrm>
            <a:prstGeom prst="rect">
              <a:avLst/>
            </a:prstGeom>
          </p:spPr>
        </p:pic>
      </p:grpSp>
      <p:grpSp>
        <p:nvGrpSpPr>
          <p:cNvPr id="7" name="Group 7"/>
          <p:cNvGrpSpPr/>
          <p:nvPr/>
        </p:nvGrpSpPr>
        <p:grpSpPr>
          <a:xfrm>
            <a:off x="8124221" y="330355"/>
            <a:ext cx="8066306" cy="2307954"/>
            <a:chOff x="0" y="0"/>
            <a:chExt cx="10755074" cy="3077272"/>
          </a:xfrm>
        </p:grpSpPr>
        <p:sp>
          <p:nvSpPr>
            <p:cNvPr id="8" name="TextBox 8"/>
            <p:cNvSpPr txBox="1"/>
            <p:nvPr/>
          </p:nvSpPr>
          <p:spPr>
            <a:xfrm>
              <a:off x="0" y="2661982"/>
              <a:ext cx="10755074" cy="415290"/>
            </a:xfrm>
            <a:prstGeom prst="rect">
              <a:avLst/>
            </a:prstGeom>
          </p:spPr>
          <p:txBody>
            <a:bodyPr lIns="0" tIns="0" rIns="0" bIns="0" rtlCol="0" anchor="t">
              <a:spAutoFit/>
            </a:bodyPr>
            <a:lstStyle/>
            <a:p>
              <a:pPr algn="l">
                <a:lnSpc>
                  <a:spcPts val="2520"/>
                </a:lnSpc>
              </a:pPr>
              <a:endParaRPr/>
            </a:p>
          </p:txBody>
        </p:sp>
        <p:sp>
          <p:nvSpPr>
            <p:cNvPr id="9" name="TextBox 9"/>
            <p:cNvSpPr txBox="1"/>
            <p:nvPr/>
          </p:nvSpPr>
          <p:spPr>
            <a:xfrm>
              <a:off x="0" y="505671"/>
              <a:ext cx="10755074" cy="1661795"/>
            </a:xfrm>
            <a:prstGeom prst="rect">
              <a:avLst/>
            </a:prstGeom>
          </p:spPr>
          <p:txBody>
            <a:bodyPr lIns="0" tIns="0" rIns="0" bIns="0" rtlCol="0" anchor="t">
              <a:spAutoFit/>
            </a:bodyPr>
            <a:lstStyle/>
            <a:p>
              <a:pPr algn="l">
                <a:lnSpc>
                  <a:spcPts val="3360"/>
                </a:lnSpc>
              </a:pPr>
              <a:r>
                <a:rPr lang="en-US" sz="2400" u="sng">
                  <a:solidFill>
                    <a:srgbClr val="EDF0F2"/>
                  </a:solidFill>
                  <a:latin typeface="Poppins"/>
                  <a:ea typeface="Poppins"/>
                  <a:cs typeface="Poppins"/>
                  <a:sym typeface="Poppins"/>
                </a:rPr>
                <a:t>John Smith</a:t>
              </a:r>
              <a:r>
                <a:rPr lang="en-US" sz="2400">
                  <a:solidFill>
                    <a:srgbClr val="EDF0F2"/>
                  </a:solidFill>
                  <a:latin typeface="Poppins"/>
                  <a:ea typeface="Poppins"/>
                  <a:cs typeface="Poppins"/>
                  <a:sym typeface="Poppins"/>
                </a:rPr>
                <a:t>, Jane Doe, Mark Brown</a:t>
              </a:r>
            </a:p>
            <a:p>
              <a:pPr algn="l">
                <a:lnSpc>
                  <a:spcPts val="3360"/>
                </a:lnSpc>
              </a:pPr>
              <a:endParaRPr lang="en-US" sz="2400">
                <a:solidFill>
                  <a:srgbClr val="EDF0F2"/>
                </a:solidFill>
                <a:latin typeface="Poppins"/>
                <a:ea typeface="Poppins"/>
                <a:cs typeface="Poppins"/>
                <a:sym typeface="Poppins"/>
              </a:endParaRPr>
            </a:p>
            <a:p>
              <a:pPr algn="l">
                <a:lnSpc>
                  <a:spcPts val="3360"/>
                </a:lnSpc>
              </a:pPr>
              <a:endParaRPr lang="en-US" sz="2400">
                <a:solidFill>
                  <a:srgbClr val="EDF0F2"/>
                </a:solidFill>
                <a:latin typeface="Poppins"/>
                <a:ea typeface="Poppins"/>
                <a:cs typeface="Poppins"/>
                <a:sym typeface="Poppins"/>
              </a:endParaRPr>
            </a:p>
          </p:txBody>
        </p:sp>
        <p:sp>
          <p:nvSpPr>
            <p:cNvPr id="10" name="TextBox 10"/>
            <p:cNvSpPr txBox="1"/>
            <p:nvPr/>
          </p:nvSpPr>
          <p:spPr>
            <a:xfrm>
              <a:off x="0" y="-66675"/>
              <a:ext cx="10755074" cy="544195"/>
            </a:xfrm>
            <a:prstGeom prst="rect">
              <a:avLst/>
            </a:prstGeom>
          </p:spPr>
          <p:txBody>
            <a:bodyPr lIns="0" tIns="0" rIns="0" bIns="0" rtlCol="0" anchor="t">
              <a:spAutoFit/>
            </a:bodyPr>
            <a:lstStyle/>
            <a:p>
              <a:pPr algn="l">
                <a:lnSpc>
                  <a:spcPts val="3360"/>
                </a:lnSpc>
              </a:pPr>
              <a:r>
                <a:rPr lang="en-US" sz="2400" b="1">
                  <a:solidFill>
                    <a:srgbClr val="EDF0F2"/>
                  </a:solidFill>
                  <a:latin typeface="Poppins Bold"/>
                  <a:ea typeface="Poppins Bold"/>
                  <a:cs typeface="Poppins Bold"/>
                  <a:sym typeface="Poppins Bold"/>
                </a:rPr>
                <a:t>Presenter &amp; Co-Authors:</a:t>
              </a:r>
            </a:p>
          </p:txBody>
        </p:sp>
      </p:grpSp>
      <p:sp>
        <p:nvSpPr>
          <p:cNvPr id="11" name="TextBox 11"/>
          <p:cNvSpPr txBox="1"/>
          <p:nvPr/>
        </p:nvSpPr>
        <p:spPr>
          <a:xfrm>
            <a:off x="11172213" y="9728370"/>
            <a:ext cx="6517747" cy="368300"/>
          </a:xfrm>
          <a:prstGeom prst="rect">
            <a:avLst/>
          </a:prstGeom>
        </p:spPr>
        <p:txBody>
          <a:bodyPr lIns="0" tIns="0" rIns="0" bIns="0" rtlCol="0" anchor="t">
            <a:spAutoFit/>
          </a:bodyPr>
          <a:lstStyle/>
          <a:p>
            <a:pPr algn="r">
              <a:lnSpc>
                <a:spcPts val="2800"/>
              </a:lnSpc>
            </a:pPr>
            <a:r>
              <a:rPr lang="en-US" sz="2000" b="1">
                <a:solidFill>
                  <a:srgbClr val="EDF0F2"/>
                </a:solidFill>
                <a:latin typeface="Poppins Bold"/>
                <a:ea typeface="Poppins Bold"/>
                <a:cs typeface="Poppins Bold"/>
                <a:sym typeface="Poppins Bold"/>
              </a:rPr>
              <a:t>Website:</a:t>
            </a:r>
            <a:r>
              <a:rPr lang="en-US" sz="2000">
                <a:solidFill>
                  <a:srgbClr val="EDF0F2"/>
                </a:solidFill>
                <a:latin typeface="Poppins"/>
                <a:ea typeface="Poppins"/>
                <a:cs typeface="Poppins"/>
                <a:sym typeface="Poppins"/>
              </a:rPr>
              <a:t> https://nsbc.ug.edu.pl/</a:t>
            </a:r>
          </a:p>
        </p:txBody>
      </p:sp>
      <p:sp>
        <p:nvSpPr>
          <p:cNvPr id="12" name="TextBox 12"/>
          <p:cNvSpPr txBox="1"/>
          <p:nvPr/>
        </p:nvSpPr>
        <p:spPr>
          <a:xfrm>
            <a:off x="8124221" y="9728935"/>
            <a:ext cx="6517747" cy="368300"/>
          </a:xfrm>
          <a:prstGeom prst="rect">
            <a:avLst/>
          </a:prstGeom>
        </p:spPr>
        <p:txBody>
          <a:bodyPr lIns="0" tIns="0" rIns="0" bIns="0" rtlCol="0" anchor="t">
            <a:spAutoFit/>
          </a:bodyPr>
          <a:lstStyle/>
          <a:p>
            <a:pPr algn="l">
              <a:lnSpc>
                <a:spcPts val="2800"/>
              </a:lnSpc>
            </a:pPr>
            <a:r>
              <a:rPr lang="en-US" sz="2000" b="1">
                <a:solidFill>
                  <a:srgbClr val="EDF0F2"/>
                </a:solidFill>
                <a:latin typeface="Poppins Bold"/>
                <a:ea typeface="Poppins Bold"/>
                <a:cs typeface="Poppins Bold"/>
                <a:sym typeface="Poppins Bold"/>
              </a:rPr>
              <a:t>Date: </a:t>
            </a:r>
            <a:r>
              <a:rPr lang="en-US" sz="2000">
                <a:solidFill>
                  <a:srgbClr val="EDF0F2"/>
                </a:solidFill>
                <a:latin typeface="Poppins"/>
                <a:ea typeface="Poppins"/>
                <a:cs typeface="Poppins"/>
                <a:sym typeface="Poppins"/>
              </a:rPr>
              <a:t>may 10, 2025</a:t>
            </a:r>
          </a:p>
        </p:txBody>
      </p:sp>
      <p:sp>
        <p:nvSpPr>
          <p:cNvPr id="13" name="TextBox 13"/>
          <p:cNvSpPr txBox="1"/>
          <p:nvPr/>
        </p:nvSpPr>
        <p:spPr>
          <a:xfrm>
            <a:off x="8298702" y="3559810"/>
            <a:ext cx="9044564" cy="3053080"/>
          </a:xfrm>
          <a:prstGeom prst="rect">
            <a:avLst/>
          </a:prstGeom>
        </p:spPr>
        <p:txBody>
          <a:bodyPr lIns="0" tIns="0" rIns="0" bIns="0" rtlCol="0" anchor="t">
            <a:spAutoFit/>
          </a:bodyPr>
          <a:lstStyle/>
          <a:p>
            <a:pPr algn="ctr">
              <a:lnSpc>
                <a:spcPts val="6019"/>
              </a:lnSpc>
            </a:pPr>
            <a:r>
              <a:rPr lang="en-US" sz="4299">
                <a:solidFill>
                  <a:srgbClr val="EDF0F2"/>
                </a:solidFill>
                <a:latin typeface="Poppins"/>
                <a:ea typeface="Poppins"/>
                <a:cs typeface="Poppins"/>
                <a:sym typeface="Poppins"/>
              </a:rPr>
              <a:t>“Title of the Presented Poster/Presentation”</a:t>
            </a:r>
          </a:p>
          <a:p>
            <a:pPr algn="ctr">
              <a:lnSpc>
                <a:spcPts val="6019"/>
              </a:lnSpc>
            </a:pPr>
            <a:r>
              <a:rPr lang="en-US" sz="4299">
                <a:solidFill>
                  <a:srgbClr val="EDF0F2"/>
                </a:solidFill>
                <a:latin typeface="Poppins"/>
                <a:ea typeface="Poppins"/>
                <a:cs typeface="Poppins"/>
                <a:sym typeface="Poppins"/>
              </a:rPr>
              <a:t>(Use a clear, bold font for the poster title.)</a:t>
            </a:r>
          </a:p>
        </p:txBody>
      </p:sp>
      <p:grpSp>
        <p:nvGrpSpPr>
          <p:cNvPr id="14" name="Group 14"/>
          <p:cNvGrpSpPr/>
          <p:nvPr/>
        </p:nvGrpSpPr>
        <p:grpSpPr>
          <a:xfrm>
            <a:off x="8787831" y="7427680"/>
            <a:ext cx="8066306" cy="1888854"/>
            <a:chOff x="0" y="0"/>
            <a:chExt cx="10755074" cy="2518472"/>
          </a:xfrm>
        </p:grpSpPr>
        <p:sp>
          <p:nvSpPr>
            <p:cNvPr id="15" name="TextBox 15"/>
            <p:cNvSpPr txBox="1"/>
            <p:nvPr/>
          </p:nvSpPr>
          <p:spPr>
            <a:xfrm>
              <a:off x="0" y="2103182"/>
              <a:ext cx="10755074" cy="415290"/>
            </a:xfrm>
            <a:prstGeom prst="rect">
              <a:avLst/>
            </a:prstGeom>
          </p:spPr>
          <p:txBody>
            <a:bodyPr lIns="0" tIns="0" rIns="0" bIns="0" rtlCol="0" anchor="t">
              <a:spAutoFit/>
            </a:bodyPr>
            <a:lstStyle/>
            <a:p>
              <a:pPr algn="ctr">
                <a:lnSpc>
                  <a:spcPts val="2520"/>
                </a:lnSpc>
              </a:pPr>
              <a:endParaRPr/>
            </a:p>
          </p:txBody>
        </p:sp>
        <p:sp>
          <p:nvSpPr>
            <p:cNvPr id="16" name="TextBox 16"/>
            <p:cNvSpPr txBox="1"/>
            <p:nvPr/>
          </p:nvSpPr>
          <p:spPr>
            <a:xfrm>
              <a:off x="0" y="505671"/>
              <a:ext cx="10755074" cy="1102995"/>
            </a:xfrm>
            <a:prstGeom prst="rect">
              <a:avLst/>
            </a:prstGeom>
          </p:spPr>
          <p:txBody>
            <a:bodyPr lIns="0" tIns="0" rIns="0" bIns="0" rtlCol="0" anchor="t">
              <a:spAutoFit/>
            </a:bodyPr>
            <a:lstStyle/>
            <a:p>
              <a:pPr algn="ctr">
                <a:lnSpc>
                  <a:spcPts val="3360"/>
                </a:lnSpc>
              </a:pPr>
              <a:r>
                <a:rPr lang="en-US" sz="2400" b="1">
                  <a:solidFill>
                    <a:srgbClr val="EDF0F2"/>
                  </a:solidFill>
                  <a:latin typeface="Poppins Bold"/>
                  <a:ea typeface="Poppins Bold"/>
                  <a:cs typeface="Poppins Bold"/>
                  <a:sym typeface="Poppins Bold"/>
                </a:rPr>
                <a:t>Email:</a:t>
              </a:r>
              <a:r>
                <a:rPr lang="en-US" sz="2400">
                  <a:solidFill>
                    <a:srgbClr val="EDF0F2"/>
                  </a:solidFill>
                  <a:latin typeface="Poppins"/>
                  <a:ea typeface="Poppins"/>
                  <a:cs typeface="Poppins"/>
                  <a:sym typeface="Poppins"/>
                </a:rPr>
                <a:t> john.smith@example.edu</a:t>
              </a:r>
            </a:p>
            <a:p>
              <a:pPr algn="ctr">
                <a:lnSpc>
                  <a:spcPts val="3360"/>
                </a:lnSpc>
              </a:pPr>
              <a:endParaRPr lang="en-US" sz="2400">
                <a:solidFill>
                  <a:srgbClr val="EDF0F2"/>
                </a:solidFill>
                <a:latin typeface="Poppins"/>
                <a:ea typeface="Poppins"/>
                <a:cs typeface="Poppins"/>
                <a:sym typeface="Poppins"/>
              </a:endParaRPr>
            </a:p>
          </p:txBody>
        </p:sp>
        <p:sp>
          <p:nvSpPr>
            <p:cNvPr id="17" name="TextBox 17"/>
            <p:cNvSpPr txBox="1"/>
            <p:nvPr/>
          </p:nvSpPr>
          <p:spPr>
            <a:xfrm>
              <a:off x="0" y="-66675"/>
              <a:ext cx="10755074" cy="544195"/>
            </a:xfrm>
            <a:prstGeom prst="rect">
              <a:avLst/>
            </a:prstGeom>
          </p:spPr>
          <p:txBody>
            <a:bodyPr lIns="0" tIns="0" rIns="0" bIns="0" rtlCol="0" anchor="t">
              <a:spAutoFit/>
            </a:bodyPr>
            <a:lstStyle/>
            <a:p>
              <a:pPr algn="ctr">
                <a:lnSpc>
                  <a:spcPts val="3360"/>
                </a:lnSpc>
              </a:pPr>
              <a:r>
                <a:rPr lang="en-US" sz="2400" b="1">
                  <a:solidFill>
                    <a:srgbClr val="EDF0F2"/>
                  </a:solidFill>
                  <a:latin typeface="Poppins Bold"/>
                  <a:ea typeface="Poppins Bold"/>
                  <a:cs typeface="Poppins Bold"/>
                  <a:sym typeface="Poppins Bold"/>
                </a:rPr>
                <a:t> Contact Information:</a:t>
              </a:r>
            </a:p>
          </p:txBody>
        </p:sp>
      </p:grpSp>
      <p:grpSp>
        <p:nvGrpSpPr>
          <p:cNvPr id="18" name="Group 18"/>
          <p:cNvGrpSpPr/>
          <p:nvPr/>
        </p:nvGrpSpPr>
        <p:grpSpPr>
          <a:xfrm>
            <a:off x="8124221" y="1352271"/>
            <a:ext cx="8066306" cy="2179684"/>
            <a:chOff x="0" y="0"/>
            <a:chExt cx="10755074" cy="2906245"/>
          </a:xfrm>
        </p:grpSpPr>
        <p:sp>
          <p:nvSpPr>
            <p:cNvPr id="19" name="TextBox 19"/>
            <p:cNvSpPr txBox="1"/>
            <p:nvPr/>
          </p:nvSpPr>
          <p:spPr>
            <a:xfrm>
              <a:off x="0" y="2490955"/>
              <a:ext cx="10755074" cy="415290"/>
            </a:xfrm>
            <a:prstGeom prst="rect">
              <a:avLst/>
            </a:prstGeom>
          </p:spPr>
          <p:txBody>
            <a:bodyPr lIns="0" tIns="0" rIns="0" bIns="0" rtlCol="0" anchor="t">
              <a:spAutoFit/>
            </a:bodyPr>
            <a:lstStyle/>
            <a:p>
              <a:pPr algn="l">
                <a:lnSpc>
                  <a:spcPts val="2520"/>
                </a:lnSpc>
              </a:pPr>
              <a:endParaRPr/>
            </a:p>
          </p:txBody>
        </p:sp>
        <p:sp>
          <p:nvSpPr>
            <p:cNvPr id="20" name="TextBox 20"/>
            <p:cNvSpPr txBox="1"/>
            <p:nvPr/>
          </p:nvSpPr>
          <p:spPr>
            <a:xfrm>
              <a:off x="0" y="505671"/>
              <a:ext cx="10755074" cy="1490768"/>
            </a:xfrm>
            <a:prstGeom prst="rect">
              <a:avLst/>
            </a:prstGeom>
          </p:spPr>
          <p:txBody>
            <a:bodyPr lIns="0" tIns="0" rIns="0" bIns="0" rtlCol="0" anchor="t">
              <a:spAutoFit/>
            </a:bodyPr>
            <a:lstStyle/>
            <a:p>
              <a:pPr algn="l">
                <a:lnSpc>
                  <a:spcPts val="2800"/>
                </a:lnSpc>
              </a:pPr>
              <a:r>
                <a:rPr lang="en-US" sz="2000">
                  <a:solidFill>
                    <a:srgbClr val="EDF0F2"/>
                  </a:solidFill>
                  <a:latin typeface="Poppins"/>
                  <a:ea typeface="Poppins"/>
                  <a:cs typeface="Poppins"/>
                  <a:sym typeface="Poppins"/>
                </a:rPr>
                <a:t>Department of Chemistry, University of Example, City, Country</a:t>
              </a:r>
            </a:p>
            <a:p>
              <a:pPr algn="l">
                <a:lnSpc>
                  <a:spcPts val="2800"/>
                </a:lnSpc>
              </a:pPr>
              <a:r>
                <a:rPr lang="en-US" sz="2000">
                  <a:solidFill>
                    <a:srgbClr val="EDF0F2"/>
                  </a:solidFill>
                  <a:latin typeface="Poppins"/>
                  <a:ea typeface="Poppins"/>
                  <a:cs typeface="Poppins"/>
                  <a:sym typeface="Poppins"/>
                </a:rPr>
                <a:t>(If needed, include multiple affiliations for different authors.)</a:t>
              </a:r>
            </a:p>
            <a:p>
              <a:pPr algn="l">
                <a:lnSpc>
                  <a:spcPts val="3360"/>
                </a:lnSpc>
              </a:pPr>
              <a:endParaRPr lang="en-US" sz="2000">
                <a:solidFill>
                  <a:srgbClr val="EDF0F2"/>
                </a:solidFill>
                <a:latin typeface="Poppins"/>
                <a:ea typeface="Poppins"/>
                <a:cs typeface="Poppins"/>
                <a:sym typeface="Poppins"/>
              </a:endParaRPr>
            </a:p>
          </p:txBody>
        </p:sp>
        <p:sp>
          <p:nvSpPr>
            <p:cNvPr id="21" name="TextBox 21"/>
            <p:cNvSpPr txBox="1"/>
            <p:nvPr/>
          </p:nvSpPr>
          <p:spPr>
            <a:xfrm>
              <a:off x="0" y="-66675"/>
              <a:ext cx="10755074" cy="544195"/>
            </a:xfrm>
            <a:prstGeom prst="rect">
              <a:avLst/>
            </a:prstGeom>
          </p:spPr>
          <p:txBody>
            <a:bodyPr lIns="0" tIns="0" rIns="0" bIns="0" rtlCol="0" anchor="t">
              <a:spAutoFit/>
            </a:bodyPr>
            <a:lstStyle/>
            <a:p>
              <a:pPr algn="l">
                <a:lnSpc>
                  <a:spcPts val="3360"/>
                </a:lnSpc>
              </a:pPr>
              <a:r>
                <a:rPr lang="en-US" sz="2400" b="1">
                  <a:solidFill>
                    <a:srgbClr val="EDF0F2"/>
                  </a:solidFill>
                  <a:latin typeface="Poppins Bold"/>
                  <a:ea typeface="Poppins Bold"/>
                  <a:cs typeface="Poppins Bold"/>
                  <a:sym typeface="Poppins Bold"/>
                </a:rPr>
                <a:t>Affiliation:</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314825" cy="10543328"/>
            <a:chOff x="0" y="0"/>
            <a:chExt cx="2436740" cy="5954205"/>
          </a:xfrm>
        </p:grpSpPr>
        <p:sp>
          <p:nvSpPr>
            <p:cNvPr id="3" name="Freeform 3"/>
            <p:cNvSpPr/>
            <p:nvPr/>
          </p:nvSpPr>
          <p:spPr>
            <a:xfrm>
              <a:off x="0" y="0"/>
              <a:ext cx="2436740" cy="5954205"/>
            </a:xfrm>
            <a:custGeom>
              <a:avLst/>
              <a:gdLst/>
              <a:ahLst/>
              <a:cxnLst/>
              <a:rect l="l" t="t" r="r" b="b"/>
              <a:pathLst>
                <a:path w="2436740" h="5954205">
                  <a:moveTo>
                    <a:pt x="0" y="0"/>
                  </a:moveTo>
                  <a:lnTo>
                    <a:pt x="2436740" y="0"/>
                  </a:lnTo>
                  <a:lnTo>
                    <a:pt x="2436740" y="5954205"/>
                  </a:lnTo>
                  <a:lnTo>
                    <a:pt x="0" y="5954205"/>
                  </a:lnTo>
                  <a:close/>
                </a:path>
              </a:pathLst>
            </a:custGeom>
            <a:solidFill>
              <a:srgbClr val="023B0B"/>
            </a:solidFill>
          </p:spPr>
          <p:txBody>
            <a:bodyPr/>
            <a:lstStyle/>
            <a:p>
              <a:endParaRPr lang="pl-PL"/>
            </a:p>
          </p:txBody>
        </p:sp>
      </p:grpSp>
      <p:grpSp>
        <p:nvGrpSpPr>
          <p:cNvPr id="4" name="Group 4"/>
          <p:cNvGrpSpPr/>
          <p:nvPr/>
        </p:nvGrpSpPr>
        <p:grpSpPr>
          <a:xfrm>
            <a:off x="15400189" y="153757"/>
            <a:ext cx="2706541" cy="2706541"/>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
              <a:stretch>
                <a:fillRect l="-15903" t="-15558" r="-16014" b="-16358"/>
              </a:stretch>
            </a:blipFill>
          </p:spPr>
          <p:txBody>
            <a:bodyPr/>
            <a:lstStyle/>
            <a:p>
              <a:endParaRPr lang="pl-PL"/>
            </a:p>
          </p:txBody>
        </p:sp>
      </p:grpSp>
      <p:sp>
        <p:nvSpPr>
          <p:cNvPr id="6" name="TextBox 6"/>
          <p:cNvSpPr txBox="1"/>
          <p:nvPr/>
        </p:nvSpPr>
        <p:spPr>
          <a:xfrm rot="-5400000">
            <a:off x="-1784985" y="4784090"/>
            <a:ext cx="7960995" cy="987425"/>
          </a:xfrm>
          <a:prstGeom prst="rect">
            <a:avLst/>
          </a:prstGeom>
        </p:spPr>
        <p:txBody>
          <a:bodyPr lIns="0" tIns="0" rIns="0" bIns="0" rtlCol="0" anchor="t">
            <a:spAutoFit/>
          </a:bodyPr>
          <a:lstStyle/>
          <a:p>
            <a:pPr algn="l">
              <a:lnSpc>
                <a:spcPts val="6999"/>
              </a:lnSpc>
            </a:pPr>
            <a:r>
              <a:rPr lang="en-US" sz="6999">
                <a:solidFill>
                  <a:srgbClr val="EDF0F2"/>
                </a:solidFill>
                <a:latin typeface="Poppins"/>
                <a:ea typeface="Poppins"/>
                <a:cs typeface="Poppins"/>
                <a:sym typeface="Poppins"/>
              </a:rPr>
              <a:t>More information</a:t>
            </a:r>
          </a:p>
        </p:txBody>
      </p:sp>
      <p:sp>
        <p:nvSpPr>
          <p:cNvPr id="7" name="TextBox 7"/>
          <p:cNvSpPr txBox="1"/>
          <p:nvPr/>
        </p:nvSpPr>
        <p:spPr>
          <a:xfrm>
            <a:off x="5343525" y="250825"/>
            <a:ext cx="10990853" cy="777875"/>
          </a:xfrm>
          <a:prstGeom prst="rect">
            <a:avLst/>
          </a:prstGeom>
        </p:spPr>
        <p:txBody>
          <a:bodyPr lIns="0" tIns="0" rIns="0" bIns="0" rtlCol="0" anchor="t">
            <a:spAutoFit/>
          </a:bodyPr>
          <a:lstStyle/>
          <a:p>
            <a:pPr algn="l">
              <a:lnSpc>
                <a:spcPts val="5499"/>
              </a:lnSpc>
            </a:pPr>
            <a:r>
              <a:rPr lang="en-US" sz="5499">
                <a:solidFill>
                  <a:srgbClr val="03500F"/>
                </a:solidFill>
                <a:latin typeface="Poppins"/>
                <a:ea typeface="Poppins"/>
                <a:cs typeface="Poppins"/>
                <a:sym typeface="Poppins"/>
              </a:rPr>
              <a:t>SLIDE TITLE EXAMPLE</a:t>
            </a:r>
          </a:p>
        </p:txBody>
      </p:sp>
      <p:grpSp>
        <p:nvGrpSpPr>
          <p:cNvPr id="8" name="Group 8"/>
          <p:cNvGrpSpPr/>
          <p:nvPr/>
        </p:nvGrpSpPr>
        <p:grpSpPr>
          <a:xfrm>
            <a:off x="5343525" y="2459250"/>
            <a:ext cx="9565739" cy="3984354"/>
            <a:chOff x="0" y="0"/>
            <a:chExt cx="12754319" cy="5312472"/>
          </a:xfrm>
        </p:grpSpPr>
        <p:sp>
          <p:nvSpPr>
            <p:cNvPr id="9" name="TextBox 9"/>
            <p:cNvSpPr txBox="1"/>
            <p:nvPr/>
          </p:nvSpPr>
          <p:spPr>
            <a:xfrm>
              <a:off x="0" y="4897182"/>
              <a:ext cx="12754319" cy="415290"/>
            </a:xfrm>
            <a:prstGeom prst="rect">
              <a:avLst/>
            </a:prstGeom>
          </p:spPr>
          <p:txBody>
            <a:bodyPr lIns="0" tIns="0" rIns="0" bIns="0" rtlCol="0" anchor="t">
              <a:spAutoFit/>
            </a:bodyPr>
            <a:lstStyle/>
            <a:p>
              <a:pPr algn="l">
                <a:lnSpc>
                  <a:spcPts val="2520"/>
                </a:lnSpc>
              </a:pPr>
              <a:endParaRPr/>
            </a:p>
          </p:txBody>
        </p:sp>
        <p:sp>
          <p:nvSpPr>
            <p:cNvPr id="10" name="TextBox 10"/>
            <p:cNvSpPr txBox="1"/>
            <p:nvPr/>
          </p:nvSpPr>
          <p:spPr>
            <a:xfrm>
              <a:off x="0" y="505671"/>
              <a:ext cx="12754319" cy="3896995"/>
            </a:xfrm>
            <a:prstGeom prst="rect">
              <a:avLst/>
            </a:prstGeom>
          </p:spPr>
          <p:txBody>
            <a:bodyPr lIns="0" tIns="0" rIns="0" bIns="0" rtlCol="0" anchor="t">
              <a:spAutoFit/>
            </a:bodyPr>
            <a:lstStyle/>
            <a:p>
              <a:pPr marL="518162" lvl="1" indent="-259081" algn="l">
                <a:lnSpc>
                  <a:spcPts val="3360"/>
                </a:lnSpc>
                <a:buFont typeface="Arial"/>
                <a:buChar char="•"/>
              </a:pPr>
              <a:r>
                <a:rPr lang="en-US" sz="2400" b="1">
                  <a:solidFill>
                    <a:srgbClr val="023B0B"/>
                  </a:solidFill>
                  <a:latin typeface="Poppins Bold"/>
                  <a:ea typeface="Poppins Bold"/>
                  <a:cs typeface="Poppins Bold"/>
                  <a:sym typeface="Poppins Bold"/>
                </a:rPr>
                <a:t>Presenter:</a:t>
              </a:r>
              <a:r>
                <a:rPr lang="en-US" sz="2400">
                  <a:solidFill>
                    <a:srgbClr val="023B0B"/>
                  </a:solidFill>
                  <a:latin typeface="Poppins"/>
                  <a:ea typeface="Poppins"/>
                  <a:cs typeface="Poppins"/>
                  <a:sym typeface="Poppins"/>
                </a:rPr>
                <a:t>  </a:t>
              </a:r>
              <a:r>
                <a:rPr lang="en-US" sz="2400" u="sng">
                  <a:solidFill>
                    <a:srgbClr val="023B0B"/>
                  </a:solidFill>
                  <a:latin typeface="Poppins"/>
                  <a:ea typeface="Poppins"/>
                  <a:cs typeface="Poppins"/>
                  <a:sym typeface="Poppins"/>
                </a:rPr>
                <a:t>John Smith</a:t>
              </a:r>
            </a:p>
            <a:p>
              <a:pPr algn="l">
                <a:lnSpc>
                  <a:spcPts val="3360"/>
                </a:lnSpc>
              </a:pPr>
              <a:r>
                <a:rPr lang="en-US" sz="2400" u="sng">
                  <a:solidFill>
                    <a:srgbClr val="023B0B"/>
                  </a:solidFill>
                  <a:latin typeface="Poppins"/>
                  <a:ea typeface="Poppins"/>
                  <a:cs typeface="Poppins"/>
                  <a:sym typeface="Poppins"/>
                </a:rPr>
                <a:t>(Underline the presenting author’s name)</a:t>
              </a:r>
            </a:p>
            <a:p>
              <a:pPr marL="518162" lvl="1" indent="-259081" algn="l">
                <a:lnSpc>
                  <a:spcPts val="3360"/>
                </a:lnSpc>
                <a:buFont typeface="Arial"/>
                <a:buChar char="•"/>
              </a:pPr>
              <a:r>
                <a:rPr lang="en-US" sz="2400" b="1">
                  <a:solidFill>
                    <a:srgbClr val="023B0B"/>
                  </a:solidFill>
                  <a:latin typeface="Poppins Bold"/>
                  <a:ea typeface="Poppins Bold"/>
                  <a:cs typeface="Poppins Bold"/>
                  <a:sym typeface="Poppins Bold"/>
                </a:rPr>
                <a:t>Co-Authors: </a:t>
              </a:r>
              <a:r>
                <a:rPr lang="en-US" sz="2400">
                  <a:solidFill>
                    <a:srgbClr val="023B0B"/>
                  </a:solidFill>
                  <a:latin typeface="Poppins"/>
                  <a:ea typeface="Poppins"/>
                  <a:cs typeface="Poppins"/>
                  <a:sym typeface="Poppins"/>
                </a:rPr>
                <a:t>Jane Doe, Mark Brown</a:t>
              </a:r>
            </a:p>
            <a:p>
              <a:pPr algn="l">
                <a:lnSpc>
                  <a:spcPts val="3360"/>
                </a:lnSpc>
              </a:pPr>
              <a:r>
                <a:rPr lang="en-US" sz="2400">
                  <a:solidFill>
                    <a:srgbClr val="023B0B"/>
                  </a:solidFill>
                  <a:latin typeface="Poppins"/>
                  <a:ea typeface="Poppins"/>
                  <a:cs typeface="Poppins"/>
                  <a:sym typeface="Poppins"/>
                </a:rPr>
                <a:t>(List all authors/contributors)</a:t>
              </a:r>
            </a:p>
            <a:p>
              <a:pPr algn="l">
                <a:lnSpc>
                  <a:spcPts val="3360"/>
                </a:lnSpc>
              </a:pPr>
              <a:endParaRPr lang="en-US" sz="2400">
                <a:solidFill>
                  <a:srgbClr val="023B0B"/>
                </a:solidFill>
                <a:latin typeface="Poppins"/>
                <a:ea typeface="Poppins"/>
                <a:cs typeface="Poppins"/>
                <a:sym typeface="Poppins"/>
              </a:endParaRPr>
            </a:p>
            <a:p>
              <a:pPr algn="l">
                <a:lnSpc>
                  <a:spcPts val="3360"/>
                </a:lnSpc>
              </a:pPr>
              <a:endParaRPr lang="en-US" sz="2400">
                <a:solidFill>
                  <a:srgbClr val="023B0B"/>
                </a:solidFill>
                <a:latin typeface="Poppins"/>
                <a:ea typeface="Poppins"/>
                <a:cs typeface="Poppins"/>
                <a:sym typeface="Poppins"/>
              </a:endParaRPr>
            </a:p>
            <a:p>
              <a:pPr algn="l">
                <a:lnSpc>
                  <a:spcPts val="3360"/>
                </a:lnSpc>
              </a:pPr>
              <a:endParaRPr lang="en-US" sz="2400">
                <a:solidFill>
                  <a:srgbClr val="023B0B"/>
                </a:solidFill>
                <a:latin typeface="Poppins"/>
                <a:ea typeface="Poppins"/>
                <a:cs typeface="Poppins"/>
                <a:sym typeface="Poppins"/>
              </a:endParaRPr>
            </a:p>
          </p:txBody>
        </p:sp>
        <p:sp>
          <p:nvSpPr>
            <p:cNvPr id="11" name="TextBox 11"/>
            <p:cNvSpPr txBox="1"/>
            <p:nvPr/>
          </p:nvSpPr>
          <p:spPr>
            <a:xfrm>
              <a:off x="0" y="-66675"/>
              <a:ext cx="12754319"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Presenter &amp; Co-Authors:</a:t>
              </a:r>
            </a:p>
          </p:txBody>
        </p:sp>
      </p:grpSp>
      <p:grpSp>
        <p:nvGrpSpPr>
          <p:cNvPr id="12" name="Group 12"/>
          <p:cNvGrpSpPr/>
          <p:nvPr/>
        </p:nvGrpSpPr>
        <p:grpSpPr>
          <a:xfrm>
            <a:off x="5343525" y="1291903"/>
            <a:ext cx="8066306" cy="2307954"/>
            <a:chOff x="0" y="0"/>
            <a:chExt cx="10755074" cy="3077272"/>
          </a:xfrm>
        </p:grpSpPr>
        <p:sp>
          <p:nvSpPr>
            <p:cNvPr id="13" name="TextBox 13"/>
            <p:cNvSpPr txBox="1"/>
            <p:nvPr/>
          </p:nvSpPr>
          <p:spPr>
            <a:xfrm>
              <a:off x="0" y="2661982"/>
              <a:ext cx="10755074" cy="415290"/>
            </a:xfrm>
            <a:prstGeom prst="rect">
              <a:avLst/>
            </a:prstGeom>
          </p:spPr>
          <p:txBody>
            <a:bodyPr lIns="0" tIns="0" rIns="0" bIns="0" rtlCol="0" anchor="t">
              <a:spAutoFit/>
            </a:bodyPr>
            <a:lstStyle/>
            <a:p>
              <a:pPr algn="l">
                <a:lnSpc>
                  <a:spcPts val="2520"/>
                </a:lnSpc>
              </a:pPr>
              <a:endParaRPr/>
            </a:p>
          </p:txBody>
        </p:sp>
        <p:sp>
          <p:nvSpPr>
            <p:cNvPr id="14" name="TextBox 14"/>
            <p:cNvSpPr txBox="1"/>
            <p:nvPr/>
          </p:nvSpPr>
          <p:spPr>
            <a:xfrm>
              <a:off x="0" y="1623271"/>
              <a:ext cx="10755074" cy="544195"/>
            </a:xfrm>
            <a:prstGeom prst="rect">
              <a:avLst/>
            </a:prstGeom>
          </p:spPr>
          <p:txBody>
            <a:bodyPr lIns="0" tIns="0" rIns="0" bIns="0" rtlCol="0" anchor="t">
              <a:spAutoFit/>
            </a:bodyPr>
            <a:lstStyle/>
            <a:p>
              <a:pPr algn="l">
                <a:lnSpc>
                  <a:spcPts val="3360"/>
                </a:lnSpc>
              </a:pPr>
              <a:endParaRPr/>
            </a:p>
          </p:txBody>
        </p:sp>
        <p:sp>
          <p:nvSpPr>
            <p:cNvPr id="15" name="TextBox 15"/>
            <p:cNvSpPr txBox="1"/>
            <p:nvPr/>
          </p:nvSpPr>
          <p:spPr>
            <a:xfrm>
              <a:off x="0" y="-66675"/>
              <a:ext cx="10755074" cy="16617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[Insert Conference Logo Here – e.g., Natural Science Baltic Conference Logo]</a:t>
              </a:r>
            </a:p>
            <a:p>
              <a:pPr algn="l">
                <a:lnSpc>
                  <a:spcPts val="3360"/>
                </a:lnSpc>
              </a:pPr>
              <a:endParaRPr lang="en-US" sz="2400" b="1">
                <a:solidFill>
                  <a:srgbClr val="023B0B"/>
                </a:solidFill>
                <a:latin typeface="Poppins Bold"/>
                <a:ea typeface="Poppins Bold"/>
                <a:cs typeface="Poppins Bold"/>
                <a:sym typeface="Poppins Bold"/>
              </a:endParaRPr>
            </a:p>
          </p:txBody>
        </p:sp>
      </p:grpSp>
      <p:sp>
        <p:nvSpPr>
          <p:cNvPr id="16" name="AutoShape 16"/>
          <p:cNvSpPr/>
          <p:nvPr/>
        </p:nvSpPr>
        <p:spPr>
          <a:xfrm flipV="1">
            <a:off x="5343525" y="2192202"/>
            <a:ext cx="9565739" cy="0"/>
          </a:xfrm>
          <a:prstGeom prst="line">
            <a:avLst/>
          </a:prstGeom>
          <a:ln w="19050" cap="flat">
            <a:solidFill>
              <a:srgbClr val="78C3ED"/>
            </a:solidFill>
            <a:prstDash val="solid"/>
            <a:headEnd type="none" w="sm" len="sm"/>
            <a:tailEnd type="none" w="sm" len="sm"/>
          </a:ln>
        </p:spPr>
        <p:txBody>
          <a:bodyPr/>
          <a:lstStyle/>
          <a:p>
            <a:endParaRPr lang="pl-PL"/>
          </a:p>
        </p:txBody>
      </p:sp>
      <p:grpSp>
        <p:nvGrpSpPr>
          <p:cNvPr id="17" name="Group 17"/>
          <p:cNvGrpSpPr/>
          <p:nvPr/>
        </p:nvGrpSpPr>
        <p:grpSpPr>
          <a:xfrm>
            <a:off x="5343525" y="4966508"/>
            <a:ext cx="9565739" cy="2307954"/>
            <a:chOff x="0" y="0"/>
            <a:chExt cx="12754319" cy="3077272"/>
          </a:xfrm>
        </p:grpSpPr>
        <p:sp>
          <p:nvSpPr>
            <p:cNvPr id="18" name="TextBox 18"/>
            <p:cNvSpPr txBox="1"/>
            <p:nvPr/>
          </p:nvSpPr>
          <p:spPr>
            <a:xfrm>
              <a:off x="0" y="2661982"/>
              <a:ext cx="12754319" cy="415290"/>
            </a:xfrm>
            <a:prstGeom prst="rect">
              <a:avLst/>
            </a:prstGeom>
          </p:spPr>
          <p:txBody>
            <a:bodyPr lIns="0" tIns="0" rIns="0" bIns="0" rtlCol="0" anchor="t">
              <a:spAutoFit/>
            </a:bodyPr>
            <a:lstStyle/>
            <a:p>
              <a:pPr algn="l">
                <a:lnSpc>
                  <a:spcPts val="2520"/>
                </a:lnSpc>
              </a:pPr>
              <a:endParaRPr/>
            </a:p>
          </p:txBody>
        </p:sp>
        <p:sp>
          <p:nvSpPr>
            <p:cNvPr id="19" name="TextBox 19"/>
            <p:cNvSpPr txBox="1"/>
            <p:nvPr/>
          </p:nvSpPr>
          <p:spPr>
            <a:xfrm>
              <a:off x="0" y="505671"/>
              <a:ext cx="12754319" cy="1661795"/>
            </a:xfrm>
            <a:prstGeom prst="rect">
              <a:avLst/>
            </a:prstGeom>
          </p:spPr>
          <p:txBody>
            <a:bodyPr lIns="0" tIns="0" rIns="0" bIns="0" rtlCol="0" anchor="t">
              <a:spAutoFit/>
            </a:bodyPr>
            <a:lstStyle/>
            <a:p>
              <a:pPr algn="l">
                <a:lnSpc>
                  <a:spcPts val="3360"/>
                </a:lnSpc>
              </a:pPr>
              <a:r>
                <a:rPr lang="en-US" sz="2400">
                  <a:solidFill>
                    <a:srgbClr val="023B0B"/>
                  </a:solidFill>
                  <a:latin typeface="Poppins"/>
                  <a:ea typeface="Poppins"/>
                  <a:cs typeface="Poppins"/>
                  <a:sym typeface="Poppins"/>
                </a:rPr>
                <a:t>Department of Chemistry,University of Example, City, Country</a:t>
              </a:r>
            </a:p>
            <a:p>
              <a:pPr algn="l">
                <a:lnSpc>
                  <a:spcPts val="3360"/>
                </a:lnSpc>
              </a:pPr>
              <a:r>
                <a:rPr lang="en-US" sz="2400">
                  <a:solidFill>
                    <a:srgbClr val="023B0B"/>
                  </a:solidFill>
                  <a:latin typeface="Poppins"/>
                  <a:ea typeface="Poppins"/>
                  <a:cs typeface="Poppins"/>
                  <a:sym typeface="Poppins"/>
                </a:rPr>
                <a:t>(If needed, include multiple affiliations for different authors.)</a:t>
              </a:r>
            </a:p>
            <a:p>
              <a:pPr algn="l">
                <a:lnSpc>
                  <a:spcPts val="3360"/>
                </a:lnSpc>
              </a:pPr>
              <a:endParaRPr lang="en-US" sz="2400">
                <a:solidFill>
                  <a:srgbClr val="023B0B"/>
                </a:solidFill>
                <a:latin typeface="Poppins"/>
                <a:ea typeface="Poppins"/>
                <a:cs typeface="Poppins"/>
                <a:sym typeface="Poppins"/>
              </a:endParaRPr>
            </a:p>
          </p:txBody>
        </p:sp>
        <p:sp>
          <p:nvSpPr>
            <p:cNvPr id="20" name="TextBox 20"/>
            <p:cNvSpPr txBox="1"/>
            <p:nvPr/>
          </p:nvSpPr>
          <p:spPr>
            <a:xfrm>
              <a:off x="0" y="-66675"/>
              <a:ext cx="12754319"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Affiliation:</a:t>
              </a:r>
            </a:p>
          </p:txBody>
        </p:sp>
      </p:grpSp>
      <p:sp>
        <p:nvSpPr>
          <p:cNvPr id="21" name="AutoShape 21"/>
          <p:cNvSpPr/>
          <p:nvPr/>
        </p:nvSpPr>
        <p:spPr>
          <a:xfrm flipV="1">
            <a:off x="5343525" y="4733332"/>
            <a:ext cx="9565739" cy="0"/>
          </a:xfrm>
          <a:prstGeom prst="line">
            <a:avLst/>
          </a:prstGeom>
          <a:ln w="19050" cap="flat">
            <a:solidFill>
              <a:srgbClr val="78C3ED"/>
            </a:solidFill>
            <a:prstDash val="solid"/>
            <a:headEnd type="none" w="sm" len="sm"/>
            <a:tailEnd type="none" w="sm" len="sm"/>
          </a:ln>
        </p:spPr>
        <p:txBody>
          <a:bodyPr/>
          <a:lstStyle/>
          <a:p>
            <a:endParaRPr lang="pl-PL"/>
          </a:p>
        </p:txBody>
      </p:sp>
      <p:grpSp>
        <p:nvGrpSpPr>
          <p:cNvPr id="22" name="Group 22"/>
          <p:cNvGrpSpPr/>
          <p:nvPr/>
        </p:nvGrpSpPr>
        <p:grpSpPr>
          <a:xfrm>
            <a:off x="5343525" y="6719829"/>
            <a:ext cx="9565739" cy="2307954"/>
            <a:chOff x="0" y="0"/>
            <a:chExt cx="12754319" cy="3077272"/>
          </a:xfrm>
        </p:grpSpPr>
        <p:sp>
          <p:nvSpPr>
            <p:cNvPr id="23" name="TextBox 23"/>
            <p:cNvSpPr txBox="1"/>
            <p:nvPr/>
          </p:nvSpPr>
          <p:spPr>
            <a:xfrm>
              <a:off x="0" y="2661982"/>
              <a:ext cx="12754319" cy="415290"/>
            </a:xfrm>
            <a:prstGeom prst="rect">
              <a:avLst/>
            </a:prstGeom>
          </p:spPr>
          <p:txBody>
            <a:bodyPr lIns="0" tIns="0" rIns="0" bIns="0" rtlCol="0" anchor="t">
              <a:spAutoFit/>
            </a:bodyPr>
            <a:lstStyle/>
            <a:p>
              <a:pPr algn="l">
                <a:lnSpc>
                  <a:spcPts val="2520"/>
                </a:lnSpc>
              </a:pPr>
              <a:endParaRPr/>
            </a:p>
          </p:txBody>
        </p:sp>
        <p:sp>
          <p:nvSpPr>
            <p:cNvPr id="24" name="TextBox 24"/>
            <p:cNvSpPr txBox="1"/>
            <p:nvPr/>
          </p:nvSpPr>
          <p:spPr>
            <a:xfrm>
              <a:off x="0" y="505671"/>
              <a:ext cx="12754319" cy="1661795"/>
            </a:xfrm>
            <a:prstGeom prst="rect">
              <a:avLst/>
            </a:prstGeom>
          </p:spPr>
          <p:txBody>
            <a:bodyPr lIns="0" tIns="0" rIns="0" bIns="0" rtlCol="0" anchor="t">
              <a:spAutoFit/>
            </a:bodyPr>
            <a:lstStyle/>
            <a:p>
              <a:pPr algn="l">
                <a:lnSpc>
                  <a:spcPts val="3360"/>
                </a:lnSpc>
              </a:pPr>
              <a:r>
                <a:rPr lang="en-US" sz="2400">
                  <a:solidFill>
                    <a:srgbClr val="023B0B"/>
                  </a:solidFill>
                  <a:latin typeface="Poppins"/>
                  <a:ea typeface="Poppins"/>
                  <a:cs typeface="Poppins"/>
                  <a:sym typeface="Poppins"/>
                </a:rPr>
                <a:t>“Title of the Presented Poster/Presentation”</a:t>
              </a:r>
            </a:p>
            <a:p>
              <a:pPr algn="l">
                <a:lnSpc>
                  <a:spcPts val="3360"/>
                </a:lnSpc>
              </a:pPr>
              <a:r>
                <a:rPr lang="en-US" sz="2400">
                  <a:solidFill>
                    <a:srgbClr val="023B0B"/>
                  </a:solidFill>
                  <a:latin typeface="Poppins"/>
                  <a:ea typeface="Poppins"/>
                  <a:cs typeface="Poppins"/>
                  <a:sym typeface="Poppins"/>
                </a:rPr>
                <a:t>(Use a clear, bold font for the poster title.)</a:t>
              </a:r>
            </a:p>
            <a:p>
              <a:pPr algn="l">
                <a:lnSpc>
                  <a:spcPts val="3360"/>
                </a:lnSpc>
              </a:pPr>
              <a:endParaRPr lang="en-US" sz="2400">
                <a:solidFill>
                  <a:srgbClr val="023B0B"/>
                </a:solidFill>
                <a:latin typeface="Poppins"/>
                <a:ea typeface="Poppins"/>
                <a:cs typeface="Poppins"/>
                <a:sym typeface="Poppins"/>
              </a:endParaRPr>
            </a:p>
          </p:txBody>
        </p:sp>
        <p:sp>
          <p:nvSpPr>
            <p:cNvPr id="25" name="TextBox 25"/>
            <p:cNvSpPr txBox="1"/>
            <p:nvPr/>
          </p:nvSpPr>
          <p:spPr>
            <a:xfrm>
              <a:off x="0" y="-66675"/>
              <a:ext cx="12754319"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Poster Title:</a:t>
              </a:r>
            </a:p>
          </p:txBody>
        </p:sp>
      </p:grpSp>
      <p:sp>
        <p:nvSpPr>
          <p:cNvPr id="26" name="AutoShape 26"/>
          <p:cNvSpPr/>
          <p:nvPr/>
        </p:nvSpPr>
        <p:spPr>
          <a:xfrm flipV="1">
            <a:off x="5343525" y="6453129"/>
            <a:ext cx="9565739" cy="0"/>
          </a:xfrm>
          <a:prstGeom prst="line">
            <a:avLst/>
          </a:prstGeom>
          <a:ln w="19050" cap="flat">
            <a:solidFill>
              <a:srgbClr val="78C3ED"/>
            </a:solidFill>
            <a:prstDash val="solid"/>
            <a:headEnd type="none" w="sm" len="sm"/>
            <a:tailEnd type="none" w="sm" len="sm"/>
          </a:ln>
        </p:spPr>
        <p:txBody>
          <a:bodyPr/>
          <a:lstStyle/>
          <a:p>
            <a:endParaRPr lang="pl-PL"/>
          </a:p>
        </p:txBody>
      </p:sp>
      <p:sp>
        <p:nvSpPr>
          <p:cNvPr id="27" name="AutoShape 27"/>
          <p:cNvSpPr/>
          <p:nvPr/>
        </p:nvSpPr>
        <p:spPr>
          <a:xfrm flipV="1">
            <a:off x="5343525" y="8191634"/>
            <a:ext cx="9565739" cy="0"/>
          </a:xfrm>
          <a:prstGeom prst="line">
            <a:avLst/>
          </a:prstGeom>
          <a:ln w="19050" cap="flat">
            <a:solidFill>
              <a:srgbClr val="78C3ED"/>
            </a:solidFill>
            <a:prstDash val="solid"/>
            <a:headEnd type="none" w="sm" len="sm"/>
            <a:tailEnd type="none" w="sm" len="sm"/>
          </a:ln>
        </p:spPr>
        <p:txBody>
          <a:bodyPr/>
          <a:lstStyle/>
          <a:p>
            <a:endParaRPr lang="pl-PL"/>
          </a:p>
        </p:txBody>
      </p:sp>
      <p:grpSp>
        <p:nvGrpSpPr>
          <p:cNvPr id="28" name="Group 28"/>
          <p:cNvGrpSpPr/>
          <p:nvPr/>
        </p:nvGrpSpPr>
        <p:grpSpPr>
          <a:xfrm>
            <a:off x="5343525" y="8397575"/>
            <a:ext cx="9565739" cy="2727054"/>
            <a:chOff x="0" y="0"/>
            <a:chExt cx="12754319" cy="3636072"/>
          </a:xfrm>
        </p:grpSpPr>
        <p:sp>
          <p:nvSpPr>
            <p:cNvPr id="29" name="TextBox 29"/>
            <p:cNvSpPr txBox="1"/>
            <p:nvPr/>
          </p:nvSpPr>
          <p:spPr>
            <a:xfrm>
              <a:off x="0" y="3220782"/>
              <a:ext cx="12754319" cy="415290"/>
            </a:xfrm>
            <a:prstGeom prst="rect">
              <a:avLst/>
            </a:prstGeom>
          </p:spPr>
          <p:txBody>
            <a:bodyPr lIns="0" tIns="0" rIns="0" bIns="0" rtlCol="0" anchor="t">
              <a:spAutoFit/>
            </a:bodyPr>
            <a:lstStyle/>
            <a:p>
              <a:pPr algn="l">
                <a:lnSpc>
                  <a:spcPts val="2520"/>
                </a:lnSpc>
              </a:pPr>
              <a:endParaRPr/>
            </a:p>
          </p:txBody>
        </p:sp>
        <p:sp>
          <p:nvSpPr>
            <p:cNvPr id="30" name="TextBox 30"/>
            <p:cNvSpPr txBox="1"/>
            <p:nvPr/>
          </p:nvSpPr>
          <p:spPr>
            <a:xfrm>
              <a:off x="0" y="505671"/>
              <a:ext cx="12754319" cy="2220595"/>
            </a:xfrm>
            <a:prstGeom prst="rect">
              <a:avLst/>
            </a:prstGeom>
          </p:spPr>
          <p:txBody>
            <a:bodyPr lIns="0" tIns="0" rIns="0" bIns="0" rtlCol="0" anchor="t">
              <a:spAutoFit/>
            </a:bodyPr>
            <a:lstStyle/>
            <a:p>
              <a:pPr marL="518162" lvl="1" indent="-259081" algn="l">
                <a:lnSpc>
                  <a:spcPts val="3360"/>
                </a:lnSpc>
                <a:buFont typeface="Arial"/>
                <a:buChar char="•"/>
              </a:pPr>
              <a:r>
                <a:rPr lang="en-US" sz="2400" b="1">
                  <a:solidFill>
                    <a:srgbClr val="023B0B"/>
                  </a:solidFill>
                  <a:latin typeface="Poppins Bold"/>
                  <a:ea typeface="Poppins Bold"/>
                  <a:cs typeface="Poppins Bold"/>
                  <a:sym typeface="Poppins Bold"/>
                </a:rPr>
                <a:t>Email:</a:t>
              </a:r>
              <a:r>
                <a:rPr lang="en-US" sz="2400">
                  <a:solidFill>
                    <a:srgbClr val="023B0B"/>
                  </a:solidFill>
                  <a:latin typeface="Poppins"/>
                  <a:ea typeface="Poppins"/>
                  <a:cs typeface="Poppins"/>
                  <a:sym typeface="Poppins"/>
                </a:rPr>
                <a:t> john.smith@example.edu</a:t>
              </a:r>
            </a:p>
            <a:p>
              <a:pPr marL="518162" lvl="1" indent="-259081" algn="l">
                <a:lnSpc>
                  <a:spcPts val="3360"/>
                </a:lnSpc>
                <a:buFont typeface="Arial"/>
                <a:buChar char="•"/>
              </a:pPr>
              <a:r>
                <a:rPr lang="en-US" sz="2400" b="1">
                  <a:solidFill>
                    <a:srgbClr val="023B0B"/>
                  </a:solidFill>
                  <a:latin typeface="Poppins Bold"/>
                  <a:ea typeface="Poppins Bold"/>
                  <a:cs typeface="Poppins Bold"/>
                  <a:sym typeface="Poppins Bold"/>
                </a:rPr>
                <a:t>Website: </a:t>
              </a:r>
              <a:r>
                <a:rPr lang="en-US" sz="2400" u="sng">
                  <a:solidFill>
                    <a:srgbClr val="023B0B"/>
                  </a:solidFill>
                  <a:latin typeface="Poppins"/>
                  <a:ea typeface="Poppins"/>
                  <a:cs typeface="Poppins"/>
                  <a:sym typeface="Poppins"/>
                </a:rPr>
                <a:t>https://nsbc.ug.edu.pl/</a:t>
              </a:r>
            </a:p>
            <a:p>
              <a:pPr marL="518162" lvl="1" indent="-259081" algn="l">
                <a:lnSpc>
                  <a:spcPts val="3360"/>
                </a:lnSpc>
                <a:buFont typeface="Arial"/>
                <a:buChar char="•"/>
              </a:pPr>
              <a:r>
                <a:rPr lang="en-US" sz="2400" b="1">
                  <a:solidFill>
                    <a:srgbClr val="023B0B"/>
                  </a:solidFill>
                  <a:latin typeface="Poppins Bold"/>
                  <a:ea typeface="Poppins Bold"/>
                  <a:cs typeface="Poppins Bold"/>
                  <a:sym typeface="Poppins Bold"/>
                </a:rPr>
                <a:t>Date of Presentation: </a:t>
              </a:r>
              <a:r>
                <a:rPr lang="en-US" sz="2400">
                  <a:solidFill>
                    <a:srgbClr val="023B0B"/>
                  </a:solidFill>
                  <a:latin typeface="Poppins"/>
                  <a:ea typeface="Poppins"/>
                  <a:cs typeface="Poppins"/>
                  <a:sym typeface="Poppins"/>
                </a:rPr>
                <a:t>may 10, 2025</a:t>
              </a:r>
            </a:p>
            <a:p>
              <a:pPr algn="l">
                <a:lnSpc>
                  <a:spcPts val="3360"/>
                </a:lnSpc>
              </a:pPr>
              <a:endParaRPr lang="en-US" sz="2400">
                <a:solidFill>
                  <a:srgbClr val="023B0B"/>
                </a:solidFill>
                <a:latin typeface="Poppins"/>
                <a:ea typeface="Poppins"/>
                <a:cs typeface="Poppins"/>
                <a:sym typeface="Poppins"/>
              </a:endParaRPr>
            </a:p>
          </p:txBody>
        </p:sp>
        <p:sp>
          <p:nvSpPr>
            <p:cNvPr id="31" name="TextBox 31"/>
            <p:cNvSpPr txBox="1"/>
            <p:nvPr/>
          </p:nvSpPr>
          <p:spPr>
            <a:xfrm>
              <a:off x="0" y="-66675"/>
              <a:ext cx="12754319"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Contact Information:</a:t>
              </a:r>
            </a:p>
          </p:txBody>
        </p:sp>
      </p:grpSp>
      <p:sp>
        <p:nvSpPr>
          <p:cNvPr id="32" name="TextBox 32"/>
          <p:cNvSpPr txBox="1"/>
          <p:nvPr/>
        </p:nvSpPr>
        <p:spPr>
          <a:xfrm>
            <a:off x="15826648" y="9435348"/>
            <a:ext cx="1432652" cy="325755"/>
          </a:xfrm>
          <a:prstGeom prst="rect">
            <a:avLst/>
          </a:prstGeom>
        </p:spPr>
        <p:txBody>
          <a:bodyPr lIns="0" tIns="0" rIns="0" bIns="0" rtlCol="0" anchor="t">
            <a:spAutoFit/>
          </a:bodyPr>
          <a:lstStyle/>
          <a:p>
            <a:pPr algn="r">
              <a:lnSpc>
                <a:spcPts val="2520"/>
              </a:lnSpc>
            </a:pPr>
            <a:r>
              <a:rPr lang="en-US" sz="1800">
                <a:solidFill>
                  <a:srgbClr val="023B0B"/>
                </a:solidFill>
                <a:latin typeface="Poppins"/>
                <a:ea typeface="Poppins"/>
                <a:cs typeface="Poppins"/>
                <a:sym typeface="Poppins"/>
              </a:rPr>
              <a:t>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23225" y="-8023225"/>
            <a:ext cx="2241551" cy="18288000"/>
            <a:chOff x="0" y="0"/>
            <a:chExt cx="1055225" cy="8609203"/>
          </a:xfrm>
        </p:grpSpPr>
        <p:sp>
          <p:nvSpPr>
            <p:cNvPr id="3" name="Freeform 3"/>
            <p:cNvSpPr/>
            <p:nvPr/>
          </p:nvSpPr>
          <p:spPr>
            <a:xfrm>
              <a:off x="0" y="0"/>
              <a:ext cx="1055225" cy="8609202"/>
            </a:xfrm>
            <a:custGeom>
              <a:avLst/>
              <a:gdLst/>
              <a:ahLst/>
              <a:cxnLst/>
              <a:rect l="l" t="t" r="r" b="b"/>
              <a:pathLst>
                <a:path w="1055225" h="8609202">
                  <a:moveTo>
                    <a:pt x="0" y="0"/>
                  </a:moveTo>
                  <a:lnTo>
                    <a:pt x="1055225" y="0"/>
                  </a:lnTo>
                  <a:lnTo>
                    <a:pt x="1055225" y="8609202"/>
                  </a:lnTo>
                  <a:lnTo>
                    <a:pt x="0" y="8609202"/>
                  </a:lnTo>
                  <a:close/>
                </a:path>
              </a:pathLst>
            </a:custGeom>
            <a:solidFill>
              <a:srgbClr val="023B0B"/>
            </a:solidFill>
          </p:spPr>
          <p:txBody>
            <a:bodyPr/>
            <a:lstStyle/>
            <a:p>
              <a:endParaRPr lang="pl-PL"/>
            </a:p>
          </p:txBody>
        </p:sp>
      </p:grpSp>
      <p:sp>
        <p:nvSpPr>
          <p:cNvPr id="4" name="TextBox 4"/>
          <p:cNvSpPr txBox="1"/>
          <p:nvPr/>
        </p:nvSpPr>
        <p:spPr>
          <a:xfrm>
            <a:off x="4398774" y="661353"/>
            <a:ext cx="9490451" cy="985520"/>
          </a:xfrm>
          <a:prstGeom prst="rect">
            <a:avLst/>
          </a:prstGeom>
        </p:spPr>
        <p:txBody>
          <a:bodyPr lIns="0" tIns="0" rIns="0" bIns="0" rtlCol="0" anchor="t">
            <a:spAutoFit/>
          </a:bodyPr>
          <a:lstStyle/>
          <a:p>
            <a:pPr algn="ctr">
              <a:lnSpc>
                <a:spcPts val="6924"/>
              </a:lnSpc>
            </a:pPr>
            <a:r>
              <a:rPr lang="en-US" sz="6924">
                <a:solidFill>
                  <a:srgbClr val="EDF0F2"/>
                </a:solidFill>
                <a:latin typeface="Poppins"/>
                <a:ea typeface="Poppins"/>
                <a:cs typeface="Poppins"/>
                <a:sym typeface="Poppins"/>
              </a:rPr>
              <a:t>Poster presentations</a:t>
            </a:r>
          </a:p>
        </p:txBody>
      </p:sp>
      <p:sp>
        <p:nvSpPr>
          <p:cNvPr id="5" name="AutoShape 5"/>
          <p:cNvSpPr/>
          <p:nvPr/>
        </p:nvSpPr>
        <p:spPr>
          <a:xfrm>
            <a:off x="1028700" y="9229725"/>
            <a:ext cx="6330766" cy="0"/>
          </a:xfrm>
          <a:prstGeom prst="line">
            <a:avLst/>
          </a:prstGeom>
          <a:ln w="19050" cap="flat">
            <a:solidFill>
              <a:srgbClr val="78C3ED"/>
            </a:solidFill>
            <a:prstDash val="solid"/>
            <a:headEnd type="none" w="sm" len="sm"/>
            <a:tailEnd type="none" w="sm" len="sm"/>
          </a:ln>
        </p:spPr>
        <p:txBody>
          <a:bodyPr/>
          <a:lstStyle/>
          <a:p>
            <a:endParaRPr lang="pl-PL"/>
          </a:p>
        </p:txBody>
      </p:sp>
      <p:sp>
        <p:nvSpPr>
          <p:cNvPr id="6" name="AutoShape 6"/>
          <p:cNvSpPr/>
          <p:nvPr/>
        </p:nvSpPr>
        <p:spPr>
          <a:xfrm>
            <a:off x="10928520" y="9210675"/>
            <a:ext cx="6330766" cy="9525"/>
          </a:xfrm>
          <a:prstGeom prst="line">
            <a:avLst/>
          </a:prstGeom>
          <a:ln w="19050" cap="flat">
            <a:solidFill>
              <a:srgbClr val="78C3ED"/>
            </a:solidFill>
            <a:prstDash val="solid"/>
            <a:headEnd type="none" w="sm" len="sm"/>
            <a:tailEnd type="none" w="sm" len="sm"/>
          </a:ln>
        </p:spPr>
        <p:txBody>
          <a:bodyPr/>
          <a:lstStyle/>
          <a:p>
            <a:endParaRPr lang="pl-PL"/>
          </a:p>
        </p:txBody>
      </p:sp>
      <p:grpSp>
        <p:nvGrpSpPr>
          <p:cNvPr id="7" name="Group 7"/>
          <p:cNvGrpSpPr/>
          <p:nvPr/>
        </p:nvGrpSpPr>
        <p:grpSpPr>
          <a:xfrm>
            <a:off x="1513410" y="2422820"/>
            <a:ext cx="15261180" cy="2307954"/>
            <a:chOff x="0" y="0"/>
            <a:chExt cx="20348240" cy="3077272"/>
          </a:xfrm>
        </p:grpSpPr>
        <p:sp>
          <p:nvSpPr>
            <p:cNvPr id="8" name="TextBox 8"/>
            <p:cNvSpPr txBox="1"/>
            <p:nvPr/>
          </p:nvSpPr>
          <p:spPr>
            <a:xfrm>
              <a:off x="0" y="2661982"/>
              <a:ext cx="20348240" cy="415290"/>
            </a:xfrm>
            <a:prstGeom prst="rect">
              <a:avLst/>
            </a:prstGeom>
          </p:spPr>
          <p:txBody>
            <a:bodyPr lIns="0" tIns="0" rIns="0" bIns="0" rtlCol="0" anchor="t">
              <a:spAutoFit/>
            </a:bodyPr>
            <a:lstStyle/>
            <a:p>
              <a:pPr algn="ctr">
                <a:lnSpc>
                  <a:spcPts val="2520"/>
                </a:lnSpc>
              </a:pPr>
              <a:endParaRPr/>
            </a:p>
          </p:txBody>
        </p:sp>
        <p:sp>
          <p:nvSpPr>
            <p:cNvPr id="9" name="TextBox 9"/>
            <p:cNvSpPr txBox="1"/>
            <p:nvPr/>
          </p:nvSpPr>
          <p:spPr>
            <a:xfrm>
              <a:off x="0" y="1623271"/>
              <a:ext cx="20348240" cy="544195"/>
            </a:xfrm>
            <a:prstGeom prst="rect">
              <a:avLst/>
            </a:prstGeom>
          </p:spPr>
          <p:txBody>
            <a:bodyPr lIns="0" tIns="0" rIns="0" bIns="0" rtlCol="0" anchor="t">
              <a:spAutoFit/>
            </a:bodyPr>
            <a:lstStyle/>
            <a:p>
              <a:pPr algn="ctr">
                <a:lnSpc>
                  <a:spcPts val="3360"/>
                </a:lnSpc>
              </a:pPr>
              <a:endParaRPr/>
            </a:p>
          </p:txBody>
        </p:sp>
        <p:sp>
          <p:nvSpPr>
            <p:cNvPr id="10" name="TextBox 10"/>
            <p:cNvSpPr txBox="1"/>
            <p:nvPr/>
          </p:nvSpPr>
          <p:spPr>
            <a:xfrm>
              <a:off x="0" y="-66675"/>
              <a:ext cx="20348240" cy="1661795"/>
            </a:xfrm>
            <a:prstGeom prst="rect">
              <a:avLst/>
            </a:prstGeom>
          </p:spPr>
          <p:txBody>
            <a:bodyPr lIns="0" tIns="0" rIns="0" bIns="0" rtlCol="0" anchor="t">
              <a:spAutoFit/>
            </a:bodyPr>
            <a:lstStyle/>
            <a:p>
              <a:pPr algn="ctr">
                <a:lnSpc>
                  <a:spcPts val="3360"/>
                </a:lnSpc>
              </a:pPr>
              <a:r>
                <a:rPr lang="en-US" sz="2400" b="1">
                  <a:solidFill>
                    <a:srgbClr val="023B0B"/>
                  </a:solidFill>
                  <a:latin typeface="Poppins Bold"/>
                  <a:ea typeface="Poppins Bold"/>
                  <a:cs typeface="Poppins Bold"/>
                  <a:sym typeface="Poppins Bold"/>
                </a:rPr>
                <a:t>In terms of preparing a poster for the conference, we kindly request you to comply with the following guidelines. </a:t>
              </a:r>
            </a:p>
            <a:p>
              <a:pPr algn="ctr">
                <a:lnSpc>
                  <a:spcPts val="3360"/>
                </a:lnSpc>
              </a:pPr>
              <a:endParaRPr lang="en-US" sz="2400" b="1">
                <a:solidFill>
                  <a:srgbClr val="023B0B"/>
                </a:solidFill>
                <a:latin typeface="Poppins Bold"/>
                <a:ea typeface="Poppins Bold"/>
                <a:cs typeface="Poppins Bold"/>
                <a:sym typeface="Poppins Bold"/>
              </a:endParaRPr>
            </a:p>
          </p:txBody>
        </p:sp>
      </p:grpSp>
      <p:sp>
        <p:nvSpPr>
          <p:cNvPr id="11" name="TextBox 11"/>
          <p:cNvSpPr txBox="1"/>
          <p:nvPr/>
        </p:nvSpPr>
        <p:spPr>
          <a:xfrm>
            <a:off x="15826648" y="9435348"/>
            <a:ext cx="1432652" cy="325755"/>
          </a:xfrm>
          <a:prstGeom prst="rect">
            <a:avLst/>
          </a:prstGeom>
        </p:spPr>
        <p:txBody>
          <a:bodyPr lIns="0" tIns="0" rIns="0" bIns="0" rtlCol="0" anchor="t">
            <a:spAutoFit/>
          </a:bodyPr>
          <a:lstStyle/>
          <a:p>
            <a:pPr algn="r">
              <a:lnSpc>
                <a:spcPts val="2520"/>
              </a:lnSpc>
            </a:pPr>
            <a:r>
              <a:rPr lang="en-US" sz="1800">
                <a:solidFill>
                  <a:srgbClr val="023B0B"/>
                </a:solidFill>
                <a:latin typeface="Poppins"/>
                <a:ea typeface="Poppins"/>
                <a:cs typeface="Poppins"/>
                <a:sym typeface="Poppins"/>
              </a:rPr>
              <a:t>4</a:t>
            </a:r>
          </a:p>
        </p:txBody>
      </p:sp>
      <p:grpSp>
        <p:nvGrpSpPr>
          <p:cNvPr id="12" name="Group 12"/>
          <p:cNvGrpSpPr/>
          <p:nvPr/>
        </p:nvGrpSpPr>
        <p:grpSpPr>
          <a:xfrm>
            <a:off x="1028700" y="3826042"/>
            <a:ext cx="7910608" cy="6079854"/>
            <a:chOff x="0" y="0"/>
            <a:chExt cx="10547478" cy="8106472"/>
          </a:xfrm>
        </p:grpSpPr>
        <p:sp>
          <p:nvSpPr>
            <p:cNvPr id="13" name="TextBox 13"/>
            <p:cNvSpPr txBox="1"/>
            <p:nvPr/>
          </p:nvSpPr>
          <p:spPr>
            <a:xfrm>
              <a:off x="0" y="7691182"/>
              <a:ext cx="10547478" cy="415290"/>
            </a:xfrm>
            <a:prstGeom prst="rect">
              <a:avLst/>
            </a:prstGeom>
          </p:spPr>
          <p:txBody>
            <a:bodyPr lIns="0" tIns="0" rIns="0" bIns="0" rtlCol="0" anchor="t">
              <a:spAutoFit/>
            </a:bodyPr>
            <a:lstStyle/>
            <a:p>
              <a:pPr algn="l">
                <a:lnSpc>
                  <a:spcPts val="2520"/>
                </a:lnSpc>
              </a:pPr>
              <a:endParaRPr/>
            </a:p>
          </p:txBody>
        </p:sp>
        <p:sp>
          <p:nvSpPr>
            <p:cNvPr id="14" name="TextBox 14"/>
            <p:cNvSpPr txBox="1"/>
            <p:nvPr/>
          </p:nvSpPr>
          <p:spPr>
            <a:xfrm>
              <a:off x="0" y="505671"/>
              <a:ext cx="10547478" cy="6690995"/>
            </a:xfrm>
            <a:prstGeom prst="rect">
              <a:avLst/>
            </a:prstGeom>
          </p:spPr>
          <p:txBody>
            <a:bodyPr lIns="0" tIns="0" rIns="0" bIns="0" rtlCol="0" anchor="t">
              <a:spAutoFit/>
            </a:bodyPr>
            <a:lstStyle/>
            <a:p>
              <a:pPr marL="518162" lvl="1" indent="-259081" algn="l">
                <a:lnSpc>
                  <a:spcPts val="3360"/>
                </a:lnSpc>
                <a:buFont typeface="Arial"/>
                <a:buChar char="•"/>
              </a:pPr>
              <a:r>
                <a:rPr lang="en-US" sz="2400">
                  <a:solidFill>
                    <a:srgbClr val="023B0B"/>
                  </a:solidFill>
                  <a:latin typeface="Poppins"/>
                  <a:ea typeface="Poppins"/>
                  <a:cs typeface="Poppins"/>
                  <a:sym typeface="Poppins"/>
                </a:rPr>
                <a:t>We propose to prepare a poster in PowerPoint 365 (or a similar program).</a:t>
              </a:r>
            </a:p>
            <a:p>
              <a:pPr marL="518162" lvl="1" indent="-259081" algn="l">
                <a:lnSpc>
                  <a:spcPts val="3360"/>
                </a:lnSpc>
                <a:buFont typeface="Arial"/>
                <a:buChar char="•"/>
              </a:pPr>
              <a:r>
                <a:rPr lang="en-US" sz="2400">
                  <a:solidFill>
                    <a:srgbClr val="023B0B"/>
                  </a:solidFill>
                  <a:latin typeface="Poppins"/>
                  <a:ea typeface="Poppins"/>
                  <a:cs typeface="Poppins"/>
                  <a:sym typeface="Poppins"/>
                </a:rPr>
                <a:t>The poster is in the form of a presentation made up of 3 slides.</a:t>
              </a:r>
            </a:p>
            <a:p>
              <a:pPr marL="518162" lvl="1" indent="-259081" algn="l">
                <a:lnSpc>
                  <a:spcPts val="3360"/>
                </a:lnSpc>
                <a:buFont typeface="Arial"/>
                <a:buChar char="•"/>
              </a:pPr>
              <a:r>
                <a:rPr lang="en-US" sz="2400">
                  <a:solidFill>
                    <a:srgbClr val="023B0B"/>
                  </a:solidFill>
                  <a:latin typeface="Poppins"/>
                  <a:ea typeface="Poppins"/>
                  <a:cs typeface="Poppins"/>
                  <a:sym typeface="Poppins"/>
                </a:rPr>
                <a:t>The slides should be in A2 format size (dimensions 42 x 59.4 cm).</a:t>
              </a:r>
            </a:p>
            <a:p>
              <a:pPr marL="518162" lvl="1" indent="-259081" algn="l">
                <a:lnSpc>
                  <a:spcPts val="3360"/>
                </a:lnSpc>
                <a:buFont typeface="Arial"/>
                <a:buChar char="•"/>
              </a:pPr>
              <a:r>
                <a:rPr lang="en-US" sz="2400">
                  <a:solidFill>
                    <a:srgbClr val="023B0B"/>
                  </a:solidFill>
                  <a:latin typeface="Poppins"/>
                  <a:ea typeface="Poppins"/>
                  <a:cs typeface="Poppins"/>
                  <a:sym typeface="Poppins"/>
                </a:rPr>
                <a:t>The recommended fontis Times New Roman, and the minimum font size used in the contentis 18 pt. (for the main text we recommend a larger font).</a:t>
              </a:r>
            </a:p>
            <a:p>
              <a:pPr marL="518162" lvl="1" indent="-259081" algn="l">
                <a:lnSpc>
                  <a:spcPts val="3360"/>
                </a:lnSpc>
                <a:buFont typeface="Arial"/>
                <a:buChar char="•"/>
              </a:pPr>
              <a:r>
                <a:rPr lang="en-US" sz="2400">
                  <a:solidFill>
                    <a:srgbClr val="023B0B"/>
                  </a:solidFill>
                  <a:latin typeface="Poppins"/>
                  <a:ea typeface="Poppins"/>
                  <a:cs typeface="Poppins"/>
                  <a:sym typeface="Poppins"/>
                </a:rPr>
                <a:t>The interline should be set as single spaced.</a:t>
              </a:r>
            </a:p>
            <a:p>
              <a:pPr algn="l">
                <a:lnSpc>
                  <a:spcPts val="3360"/>
                </a:lnSpc>
              </a:pPr>
              <a:endParaRPr lang="en-US" sz="2400">
                <a:solidFill>
                  <a:srgbClr val="023B0B"/>
                </a:solidFill>
                <a:latin typeface="Poppins"/>
                <a:ea typeface="Poppins"/>
                <a:cs typeface="Poppins"/>
                <a:sym typeface="Poppins"/>
              </a:endParaRPr>
            </a:p>
          </p:txBody>
        </p:sp>
        <p:sp>
          <p:nvSpPr>
            <p:cNvPr id="15" name="TextBox 15"/>
            <p:cNvSpPr txBox="1"/>
            <p:nvPr/>
          </p:nvSpPr>
          <p:spPr>
            <a:xfrm>
              <a:off x="0" y="-66675"/>
              <a:ext cx="10547478"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Format and layout:</a:t>
              </a:r>
            </a:p>
          </p:txBody>
        </p:sp>
      </p:grpSp>
      <p:grpSp>
        <p:nvGrpSpPr>
          <p:cNvPr id="16" name="Group 16"/>
          <p:cNvGrpSpPr/>
          <p:nvPr/>
        </p:nvGrpSpPr>
        <p:grpSpPr>
          <a:xfrm>
            <a:off x="9348692" y="3826042"/>
            <a:ext cx="7910608" cy="5241654"/>
            <a:chOff x="0" y="0"/>
            <a:chExt cx="10547478" cy="6988872"/>
          </a:xfrm>
        </p:grpSpPr>
        <p:sp>
          <p:nvSpPr>
            <p:cNvPr id="17" name="TextBox 17"/>
            <p:cNvSpPr txBox="1"/>
            <p:nvPr/>
          </p:nvSpPr>
          <p:spPr>
            <a:xfrm>
              <a:off x="0" y="6573582"/>
              <a:ext cx="10547478" cy="415290"/>
            </a:xfrm>
            <a:prstGeom prst="rect">
              <a:avLst/>
            </a:prstGeom>
          </p:spPr>
          <p:txBody>
            <a:bodyPr lIns="0" tIns="0" rIns="0" bIns="0" rtlCol="0" anchor="t">
              <a:spAutoFit/>
            </a:bodyPr>
            <a:lstStyle/>
            <a:p>
              <a:pPr algn="l">
                <a:lnSpc>
                  <a:spcPts val="2520"/>
                </a:lnSpc>
              </a:pPr>
              <a:endParaRPr/>
            </a:p>
          </p:txBody>
        </p:sp>
        <p:sp>
          <p:nvSpPr>
            <p:cNvPr id="18" name="TextBox 18"/>
            <p:cNvSpPr txBox="1"/>
            <p:nvPr/>
          </p:nvSpPr>
          <p:spPr>
            <a:xfrm>
              <a:off x="0" y="505671"/>
              <a:ext cx="10547478" cy="5573395"/>
            </a:xfrm>
            <a:prstGeom prst="rect">
              <a:avLst/>
            </a:prstGeom>
          </p:spPr>
          <p:txBody>
            <a:bodyPr lIns="0" tIns="0" rIns="0" bIns="0" rtlCol="0" anchor="t">
              <a:spAutoFit/>
            </a:bodyPr>
            <a:lstStyle/>
            <a:p>
              <a:pPr marL="518162" lvl="1" indent="-259081" algn="l">
                <a:lnSpc>
                  <a:spcPts val="3360"/>
                </a:lnSpc>
                <a:buFont typeface="Arial"/>
                <a:buChar char="•"/>
              </a:pPr>
              <a:r>
                <a:rPr lang="en-US" sz="2400">
                  <a:solidFill>
                    <a:srgbClr val="023B0B"/>
                  </a:solidFill>
                  <a:latin typeface="Poppins"/>
                  <a:ea typeface="Poppins"/>
                  <a:cs typeface="Poppins"/>
                  <a:sym typeface="Poppins"/>
                </a:rPr>
                <a:t>Slide 1: Affiliation</a:t>
              </a:r>
            </a:p>
            <a:p>
              <a:pPr algn="l">
                <a:lnSpc>
                  <a:spcPts val="3360"/>
                </a:lnSpc>
              </a:pPr>
              <a:r>
                <a:rPr lang="en-US" sz="2400">
                  <a:solidFill>
                    <a:srgbClr val="023B0B"/>
                  </a:solidFill>
                  <a:latin typeface="Poppins"/>
                  <a:ea typeface="Poppins"/>
                  <a:cs typeface="Poppins"/>
                  <a:sym typeface="Poppins"/>
                </a:rPr>
                <a:t>Please include information about the authors, title of the paper, and contact information for correspondence (e.g., email address).</a:t>
              </a:r>
            </a:p>
            <a:p>
              <a:pPr marL="518162" lvl="1" indent="-259081" algn="l">
                <a:lnSpc>
                  <a:spcPts val="3360"/>
                </a:lnSpc>
                <a:buFont typeface="Arial"/>
                <a:buChar char="•"/>
              </a:pPr>
              <a:r>
                <a:rPr lang="en-US" sz="2400">
                  <a:solidFill>
                    <a:srgbClr val="023B0B"/>
                  </a:solidFill>
                  <a:latin typeface="Poppins"/>
                  <a:ea typeface="Poppins"/>
                  <a:cs typeface="Poppins"/>
                  <a:sym typeface="Poppins"/>
                </a:rPr>
                <a:t>Slides 2 and 3:</a:t>
              </a:r>
            </a:p>
            <a:p>
              <a:pPr algn="l">
                <a:lnSpc>
                  <a:spcPts val="3360"/>
                </a:lnSpc>
              </a:pPr>
              <a:r>
                <a:rPr lang="en-US" sz="2400">
                  <a:solidFill>
                    <a:srgbClr val="023B0B"/>
                  </a:solidFill>
                  <a:latin typeface="Poppins"/>
                  <a:ea typeface="Poppins"/>
                  <a:cs typeface="Poppins"/>
                  <a:sym typeface="Poppins"/>
                </a:rPr>
                <a:t> Divide these two slides in to sections according to the needs of your presentation. </a:t>
              </a:r>
            </a:p>
            <a:p>
              <a:pPr algn="l">
                <a:lnSpc>
                  <a:spcPts val="3360"/>
                </a:lnSpc>
              </a:pPr>
              <a:r>
                <a:rPr lang="en-US" sz="2400">
                  <a:solidFill>
                    <a:srgbClr val="023B0B"/>
                  </a:solidFill>
                  <a:latin typeface="Poppins"/>
                  <a:ea typeface="Poppins"/>
                  <a:cs typeface="Poppins"/>
                  <a:sym typeface="Poppins"/>
                </a:rPr>
                <a:t>You may include the following: introduction, results, summary/conclusions, literature, acknowledgments</a:t>
              </a:r>
            </a:p>
          </p:txBody>
        </p:sp>
        <p:sp>
          <p:nvSpPr>
            <p:cNvPr id="19" name="TextBox 19"/>
            <p:cNvSpPr txBox="1"/>
            <p:nvPr/>
          </p:nvSpPr>
          <p:spPr>
            <a:xfrm>
              <a:off x="0" y="-66675"/>
              <a:ext cx="10547478"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Contents of individualslides: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14825" y="0"/>
            <a:ext cx="5660550" cy="10287000"/>
            <a:chOff x="0" y="0"/>
            <a:chExt cx="7547400" cy="13716000"/>
          </a:xfrm>
        </p:grpSpPr>
        <p:pic>
          <p:nvPicPr>
            <p:cNvPr id="3" name="Picture 3"/>
            <p:cNvPicPr>
              <a:picLocks noChangeAspect="1"/>
            </p:cNvPicPr>
            <p:nvPr/>
          </p:nvPicPr>
          <p:blipFill>
            <a:blip r:embed="rId2"/>
            <a:srcRect l="43196" r="25850"/>
            <a:stretch>
              <a:fillRect/>
            </a:stretch>
          </p:blipFill>
          <p:spPr>
            <a:xfrm>
              <a:off x="0" y="0"/>
              <a:ext cx="7547400" cy="13716000"/>
            </a:xfrm>
            <a:prstGeom prst="rect">
              <a:avLst/>
            </a:prstGeom>
          </p:spPr>
        </p:pic>
      </p:grpSp>
      <p:grpSp>
        <p:nvGrpSpPr>
          <p:cNvPr id="4" name="Group 4"/>
          <p:cNvGrpSpPr/>
          <p:nvPr/>
        </p:nvGrpSpPr>
        <p:grpSpPr>
          <a:xfrm>
            <a:off x="0" y="0"/>
            <a:ext cx="4314825" cy="10543328"/>
            <a:chOff x="0" y="0"/>
            <a:chExt cx="2436740" cy="5954205"/>
          </a:xfrm>
        </p:grpSpPr>
        <p:sp>
          <p:nvSpPr>
            <p:cNvPr id="5" name="Freeform 5"/>
            <p:cNvSpPr/>
            <p:nvPr/>
          </p:nvSpPr>
          <p:spPr>
            <a:xfrm>
              <a:off x="0" y="0"/>
              <a:ext cx="2436740" cy="5954205"/>
            </a:xfrm>
            <a:custGeom>
              <a:avLst/>
              <a:gdLst/>
              <a:ahLst/>
              <a:cxnLst/>
              <a:rect l="l" t="t" r="r" b="b"/>
              <a:pathLst>
                <a:path w="2436740" h="5954205">
                  <a:moveTo>
                    <a:pt x="0" y="0"/>
                  </a:moveTo>
                  <a:lnTo>
                    <a:pt x="2436740" y="0"/>
                  </a:lnTo>
                  <a:lnTo>
                    <a:pt x="2436740" y="5954205"/>
                  </a:lnTo>
                  <a:lnTo>
                    <a:pt x="0" y="5954205"/>
                  </a:lnTo>
                  <a:close/>
                </a:path>
              </a:pathLst>
            </a:custGeom>
            <a:solidFill>
              <a:srgbClr val="023B0B"/>
            </a:solidFill>
          </p:spPr>
          <p:txBody>
            <a:bodyPr/>
            <a:lstStyle/>
            <a:p>
              <a:endParaRPr lang="pl-PL"/>
            </a:p>
          </p:txBody>
        </p:sp>
      </p:grpSp>
      <p:sp>
        <p:nvSpPr>
          <p:cNvPr id="6" name="TextBox 6"/>
          <p:cNvSpPr txBox="1"/>
          <p:nvPr/>
        </p:nvSpPr>
        <p:spPr>
          <a:xfrm rot="-5400000">
            <a:off x="-1784985" y="4784090"/>
            <a:ext cx="7960995" cy="987425"/>
          </a:xfrm>
          <a:prstGeom prst="rect">
            <a:avLst/>
          </a:prstGeom>
        </p:spPr>
        <p:txBody>
          <a:bodyPr lIns="0" tIns="0" rIns="0" bIns="0" rtlCol="0" anchor="t">
            <a:spAutoFit/>
          </a:bodyPr>
          <a:lstStyle/>
          <a:p>
            <a:pPr algn="l">
              <a:lnSpc>
                <a:spcPts val="6999"/>
              </a:lnSpc>
            </a:pPr>
            <a:r>
              <a:rPr lang="en-US" sz="6999">
                <a:solidFill>
                  <a:srgbClr val="EDF0F2"/>
                </a:solidFill>
                <a:latin typeface="Poppins"/>
                <a:ea typeface="Poppins"/>
                <a:cs typeface="Poppins"/>
                <a:sym typeface="Poppins"/>
              </a:rPr>
              <a:t>More information</a:t>
            </a:r>
          </a:p>
        </p:txBody>
      </p:sp>
      <p:sp>
        <p:nvSpPr>
          <p:cNvPr id="7" name="TextBox 7"/>
          <p:cNvSpPr txBox="1"/>
          <p:nvPr/>
        </p:nvSpPr>
        <p:spPr>
          <a:xfrm>
            <a:off x="15826648" y="9435348"/>
            <a:ext cx="1432652" cy="325755"/>
          </a:xfrm>
          <a:prstGeom prst="rect">
            <a:avLst/>
          </a:prstGeom>
        </p:spPr>
        <p:txBody>
          <a:bodyPr lIns="0" tIns="0" rIns="0" bIns="0" rtlCol="0" anchor="t">
            <a:spAutoFit/>
          </a:bodyPr>
          <a:lstStyle/>
          <a:p>
            <a:pPr algn="r">
              <a:lnSpc>
                <a:spcPts val="2520"/>
              </a:lnSpc>
            </a:pPr>
            <a:r>
              <a:rPr lang="en-US" sz="1800">
                <a:solidFill>
                  <a:srgbClr val="023B0B"/>
                </a:solidFill>
                <a:latin typeface="Poppins"/>
                <a:ea typeface="Poppins"/>
                <a:cs typeface="Poppins"/>
                <a:sym typeface="Poppins"/>
              </a:rPr>
              <a:t>5</a:t>
            </a:r>
          </a:p>
        </p:txBody>
      </p:sp>
      <p:sp>
        <p:nvSpPr>
          <p:cNvPr id="8" name="TextBox 8"/>
          <p:cNvSpPr txBox="1"/>
          <p:nvPr/>
        </p:nvSpPr>
        <p:spPr>
          <a:xfrm>
            <a:off x="10147156" y="250825"/>
            <a:ext cx="10990853" cy="777875"/>
          </a:xfrm>
          <a:prstGeom prst="rect">
            <a:avLst/>
          </a:prstGeom>
        </p:spPr>
        <p:txBody>
          <a:bodyPr lIns="0" tIns="0" rIns="0" bIns="0" rtlCol="0" anchor="t">
            <a:spAutoFit/>
          </a:bodyPr>
          <a:lstStyle/>
          <a:p>
            <a:pPr algn="l">
              <a:lnSpc>
                <a:spcPts val="5499"/>
              </a:lnSpc>
            </a:pPr>
            <a:r>
              <a:rPr lang="en-US" sz="5499">
                <a:solidFill>
                  <a:srgbClr val="03500F"/>
                </a:solidFill>
                <a:latin typeface="Poppins"/>
                <a:ea typeface="Poppins"/>
                <a:cs typeface="Poppins"/>
                <a:sym typeface="Poppins"/>
              </a:rPr>
              <a:t>POSTER PRESENTATIONS</a:t>
            </a:r>
          </a:p>
        </p:txBody>
      </p:sp>
      <p:grpSp>
        <p:nvGrpSpPr>
          <p:cNvPr id="9" name="Group 9"/>
          <p:cNvGrpSpPr/>
          <p:nvPr/>
        </p:nvGrpSpPr>
        <p:grpSpPr>
          <a:xfrm>
            <a:off x="10147156" y="1297305"/>
            <a:ext cx="8140844" cy="3565254"/>
            <a:chOff x="0" y="0"/>
            <a:chExt cx="10854458" cy="4753672"/>
          </a:xfrm>
        </p:grpSpPr>
        <p:sp>
          <p:nvSpPr>
            <p:cNvPr id="10" name="TextBox 10"/>
            <p:cNvSpPr txBox="1"/>
            <p:nvPr/>
          </p:nvSpPr>
          <p:spPr>
            <a:xfrm>
              <a:off x="0" y="4338382"/>
              <a:ext cx="10854458" cy="415290"/>
            </a:xfrm>
            <a:prstGeom prst="rect">
              <a:avLst/>
            </a:prstGeom>
          </p:spPr>
          <p:txBody>
            <a:bodyPr lIns="0" tIns="0" rIns="0" bIns="0" rtlCol="0" anchor="t">
              <a:spAutoFit/>
            </a:bodyPr>
            <a:lstStyle/>
            <a:p>
              <a:pPr algn="l">
                <a:lnSpc>
                  <a:spcPts val="2520"/>
                </a:lnSpc>
              </a:pPr>
              <a:endParaRPr/>
            </a:p>
          </p:txBody>
        </p:sp>
        <p:sp>
          <p:nvSpPr>
            <p:cNvPr id="11" name="TextBox 11"/>
            <p:cNvSpPr txBox="1"/>
            <p:nvPr/>
          </p:nvSpPr>
          <p:spPr>
            <a:xfrm>
              <a:off x="0" y="505671"/>
              <a:ext cx="10854458" cy="3338195"/>
            </a:xfrm>
            <a:prstGeom prst="rect">
              <a:avLst/>
            </a:prstGeom>
          </p:spPr>
          <p:txBody>
            <a:bodyPr lIns="0" tIns="0" rIns="0" bIns="0" rtlCol="0" anchor="t">
              <a:spAutoFit/>
            </a:bodyPr>
            <a:lstStyle/>
            <a:p>
              <a:pPr algn="l">
                <a:lnSpc>
                  <a:spcPts val="3360"/>
                </a:lnSpc>
              </a:pPr>
              <a:r>
                <a:rPr lang="en-US" sz="2400">
                  <a:solidFill>
                    <a:srgbClr val="023B0B"/>
                  </a:solidFill>
                  <a:latin typeface="Poppins"/>
                  <a:ea typeface="Poppins"/>
                  <a:cs typeface="Poppins"/>
                  <a:sym typeface="Poppins"/>
                </a:rPr>
                <a:t>Make sure each section is clear and readable. Use appropriate graphics, charts and photos to visually support the information presented. Try to strike a balance between text and graphics so that the message is clear and visually appealing.</a:t>
              </a:r>
            </a:p>
            <a:p>
              <a:pPr algn="l">
                <a:lnSpc>
                  <a:spcPts val="3360"/>
                </a:lnSpc>
              </a:pPr>
              <a:endParaRPr lang="en-US" sz="2400">
                <a:solidFill>
                  <a:srgbClr val="023B0B"/>
                </a:solidFill>
                <a:latin typeface="Poppins"/>
                <a:ea typeface="Poppins"/>
                <a:cs typeface="Poppins"/>
                <a:sym typeface="Poppins"/>
              </a:endParaRPr>
            </a:p>
          </p:txBody>
        </p:sp>
        <p:sp>
          <p:nvSpPr>
            <p:cNvPr id="12" name="TextBox 12"/>
            <p:cNvSpPr txBox="1"/>
            <p:nvPr/>
          </p:nvSpPr>
          <p:spPr>
            <a:xfrm>
              <a:off x="0" y="-66675"/>
              <a:ext cx="10854458"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Content organization:</a:t>
              </a:r>
            </a:p>
          </p:txBody>
        </p:sp>
      </p:grpSp>
      <p:sp>
        <p:nvSpPr>
          <p:cNvPr id="13" name="AutoShape 13"/>
          <p:cNvSpPr/>
          <p:nvPr/>
        </p:nvSpPr>
        <p:spPr>
          <a:xfrm flipV="1">
            <a:off x="10147156" y="4204971"/>
            <a:ext cx="7027972" cy="0"/>
          </a:xfrm>
          <a:prstGeom prst="line">
            <a:avLst/>
          </a:prstGeom>
          <a:ln w="19050" cap="flat">
            <a:solidFill>
              <a:srgbClr val="78C3ED"/>
            </a:solidFill>
            <a:prstDash val="solid"/>
            <a:headEnd type="none" w="sm" len="sm"/>
            <a:tailEnd type="none" w="sm" len="sm"/>
          </a:ln>
        </p:spPr>
        <p:txBody>
          <a:bodyPr/>
          <a:lstStyle/>
          <a:p>
            <a:endParaRPr lang="pl-PL"/>
          </a:p>
        </p:txBody>
      </p:sp>
      <p:grpSp>
        <p:nvGrpSpPr>
          <p:cNvPr id="14" name="Group 14"/>
          <p:cNvGrpSpPr/>
          <p:nvPr/>
        </p:nvGrpSpPr>
        <p:grpSpPr>
          <a:xfrm>
            <a:off x="10147156" y="4463304"/>
            <a:ext cx="8140844" cy="3146154"/>
            <a:chOff x="0" y="0"/>
            <a:chExt cx="10854458" cy="4194872"/>
          </a:xfrm>
        </p:grpSpPr>
        <p:sp>
          <p:nvSpPr>
            <p:cNvPr id="15" name="TextBox 15"/>
            <p:cNvSpPr txBox="1"/>
            <p:nvPr/>
          </p:nvSpPr>
          <p:spPr>
            <a:xfrm>
              <a:off x="0" y="3779582"/>
              <a:ext cx="10854458" cy="415290"/>
            </a:xfrm>
            <a:prstGeom prst="rect">
              <a:avLst/>
            </a:prstGeom>
          </p:spPr>
          <p:txBody>
            <a:bodyPr lIns="0" tIns="0" rIns="0" bIns="0" rtlCol="0" anchor="t">
              <a:spAutoFit/>
            </a:bodyPr>
            <a:lstStyle/>
            <a:p>
              <a:pPr algn="l">
                <a:lnSpc>
                  <a:spcPts val="2520"/>
                </a:lnSpc>
              </a:pPr>
              <a:endParaRPr/>
            </a:p>
          </p:txBody>
        </p:sp>
        <p:sp>
          <p:nvSpPr>
            <p:cNvPr id="16" name="TextBox 16"/>
            <p:cNvSpPr txBox="1"/>
            <p:nvPr/>
          </p:nvSpPr>
          <p:spPr>
            <a:xfrm>
              <a:off x="0" y="505671"/>
              <a:ext cx="10854458" cy="2779395"/>
            </a:xfrm>
            <a:prstGeom prst="rect">
              <a:avLst/>
            </a:prstGeom>
          </p:spPr>
          <p:txBody>
            <a:bodyPr lIns="0" tIns="0" rIns="0" bIns="0" rtlCol="0" anchor="t">
              <a:spAutoFit/>
            </a:bodyPr>
            <a:lstStyle/>
            <a:p>
              <a:pPr algn="l">
                <a:lnSpc>
                  <a:spcPts val="3360"/>
                </a:lnSpc>
              </a:pPr>
              <a:r>
                <a:rPr lang="en-US" sz="2400">
                  <a:solidFill>
                    <a:srgbClr val="023B0B"/>
                  </a:solidFill>
                  <a:latin typeface="Poppins"/>
                  <a:ea typeface="Poppins"/>
                  <a:cs typeface="Poppins"/>
                  <a:sym typeface="Poppins"/>
                </a:rPr>
                <a:t>In addition, please prepare a video in mp4 format, which will include a preview of the poster in the form of a 3-slide presentation and a brief, maximum 5-minute overview of the featured content.</a:t>
              </a:r>
            </a:p>
            <a:p>
              <a:pPr algn="l">
                <a:lnSpc>
                  <a:spcPts val="3360"/>
                </a:lnSpc>
              </a:pPr>
              <a:endParaRPr lang="en-US" sz="2400">
                <a:solidFill>
                  <a:srgbClr val="023B0B"/>
                </a:solidFill>
                <a:latin typeface="Poppins"/>
                <a:ea typeface="Poppins"/>
                <a:cs typeface="Poppins"/>
                <a:sym typeface="Poppins"/>
              </a:endParaRPr>
            </a:p>
          </p:txBody>
        </p:sp>
        <p:sp>
          <p:nvSpPr>
            <p:cNvPr id="17" name="TextBox 17"/>
            <p:cNvSpPr txBox="1"/>
            <p:nvPr/>
          </p:nvSpPr>
          <p:spPr>
            <a:xfrm>
              <a:off x="0" y="-66675"/>
              <a:ext cx="10854458"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Video:</a:t>
              </a:r>
            </a:p>
          </p:txBody>
        </p:sp>
      </p:grpSp>
      <p:sp>
        <p:nvSpPr>
          <p:cNvPr id="18" name="AutoShape 18"/>
          <p:cNvSpPr/>
          <p:nvPr/>
        </p:nvSpPr>
        <p:spPr>
          <a:xfrm flipV="1">
            <a:off x="10147156" y="6853497"/>
            <a:ext cx="7027972" cy="0"/>
          </a:xfrm>
          <a:prstGeom prst="line">
            <a:avLst/>
          </a:prstGeom>
          <a:ln w="19050" cap="flat">
            <a:solidFill>
              <a:srgbClr val="78C3ED"/>
            </a:solidFill>
            <a:prstDash val="solid"/>
            <a:headEnd type="none" w="sm" len="sm"/>
            <a:tailEnd type="none" w="sm" len="sm"/>
          </a:ln>
        </p:spPr>
        <p:txBody>
          <a:bodyPr/>
          <a:lstStyle/>
          <a:p>
            <a:endParaRPr lang="pl-PL"/>
          </a:p>
        </p:txBody>
      </p:sp>
      <p:grpSp>
        <p:nvGrpSpPr>
          <p:cNvPr id="19" name="Group 19"/>
          <p:cNvGrpSpPr/>
          <p:nvPr/>
        </p:nvGrpSpPr>
        <p:grpSpPr>
          <a:xfrm>
            <a:off x="10147156" y="7129722"/>
            <a:ext cx="8140844" cy="3565254"/>
            <a:chOff x="0" y="0"/>
            <a:chExt cx="10854458" cy="4753672"/>
          </a:xfrm>
        </p:grpSpPr>
        <p:sp>
          <p:nvSpPr>
            <p:cNvPr id="20" name="TextBox 20"/>
            <p:cNvSpPr txBox="1"/>
            <p:nvPr/>
          </p:nvSpPr>
          <p:spPr>
            <a:xfrm>
              <a:off x="0" y="4338382"/>
              <a:ext cx="10854458" cy="415290"/>
            </a:xfrm>
            <a:prstGeom prst="rect">
              <a:avLst/>
            </a:prstGeom>
          </p:spPr>
          <p:txBody>
            <a:bodyPr lIns="0" tIns="0" rIns="0" bIns="0" rtlCol="0" anchor="t">
              <a:spAutoFit/>
            </a:bodyPr>
            <a:lstStyle/>
            <a:p>
              <a:pPr algn="l">
                <a:lnSpc>
                  <a:spcPts val="2520"/>
                </a:lnSpc>
              </a:pPr>
              <a:endParaRPr/>
            </a:p>
          </p:txBody>
        </p:sp>
        <p:sp>
          <p:nvSpPr>
            <p:cNvPr id="21" name="TextBox 21"/>
            <p:cNvSpPr txBox="1"/>
            <p:nvPr/>
          </p:nvSpPr>
          <p:spPr>
            <a:xfrm>
              <a:off x="0" y="505671"/>
              <a:ext cx="10854458" cy="3338195"/>
            </a:xfrm>
            <a:prstGeom prst="rect">
              <a:avLst/>
            </a:prstGeom>
          </p:spPr>
          <p:txBody>
            <a:bodyPr lIns="0" tIns="0" rIns="0" bIns="0" rtlCol="0" anchor="t">
              <a:spAutoFit/>
            </a:bodyPr>
            <a:lstStyle/>
            <a:p>
              <a:pPr algn="l">
                <a:lnSpc>
                  <a:spcPts val="3360"/>
                </a:lnSpc>
              </a:pPr>
              <a:r>
                <a:rPr lang="en-US" sz="2400" u="sng">
                  <a:solidFill>
                    <a:srgbClr val="023B0B"/>
                  </a:solidFill>
                  <a:latin typeface="Poppins"/>
                  <a:ea typeface="Poppins"/>
                  <a:cs typeface="Poppins"/>
                  <a:sym typeface="Poppins"/>
                </a:rPr>
                <a:t>Attendance during the poster session is mandatory. At the appointed time, connect and join the appropriate room for poster presentations and participate in the discussion there to answer questions about the poster.</a:t>
              </a:r>
            </a:p>
            <a:p>
              <a:pPr algn="l">
                <a:lnSpc>
                  <a:spcPts val="3360"/>
                </a:lnSpc>
              </a:pPr>
              <a:endParaRPr lang="en-US" sz="2400" u="sng">
                <a:solidFill>
                  <a:srgbClr val="023B0B"/>
                </a:solidFill>
                <a:latin typeface="Poppins"/>
                <a:ea typeface="Poppins"/>
                <a:cs typeface="Poppins"/>
                <a:sym typeface="Poppins"/>
              </a:endParaRPr>
            </a:p>
          </p:txBody>
        </p:sp>
        <p:sp>
          <p:nvSpPr>
            <p:cNvPr id="22" name="TextBox 22"/>
            <p:cNvSpPr txBox="1"/>
            <p:nvPr/>
          </p:nvSpPr>
          <p:spPr>
            <a:xfrm>
              <a:off x="0" y="-66675"/>
              <a:ext cx="10854458"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Participation in the conference: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23225" y="-8023225"/>
            <a:ext cx="2241551" cy="18288000"/>
            <a:chOff x="0" y="0"/>
            <a:chExt cx="1055225" cy="8609203"/>
          </a:xfrm>
        </p:grpSpPr>
        <p:sp>
          <p:nvSpPr>
            <p:cNvPr id="3" name="Freeform 3"/>
            <p:cNvSpPr/>
            <p:nvPr/>
          </p:nvSpPr>
          <p:spPr>
            <a:xfrm>
              <a:off x="0" y="0"/>
              <a:ext cx="1055225" cy="8609202"/>
            </a:xfrm>
            <a:custGeom>
              <a:avLst/>
              <a:gdLst/>
              <a:ahLst/>
              <a:cxnLst/>
              <a:rect l="l" t="t" r="r" b="b"/>
              <a:pathLst>
                <a:path w="1055225" h="8609202">
                  <a:moveTo>
                    <a:pt x="0" y="0"/>
                  </a:moveTo>
                  <a:lnTo>
                    <a:pt x="1055225" y="0"/>
                  </a:lnTo>
                  <a:lnTo>
                    <a:pt x="1055225" y="8609202"/>
                  </a:lnTo>
                  <a:lnTo>
                    <a:pt x="0" y="8609202"/>
                  </a:lnTo>
                  <a:close/>
                </a:path>
              </a:pathLst>
            </a:custGeom>
            <a:solidFill>
              <a:srgbClr val="023B0B"/>
            </a:solidFill>
          </p:spPr>
          <p:txBody>
            <a:bodyPr/>
            <a:lstStyle/>
            <a:p>
              <a:endParaRPr lang="pl-PL"/>
            </a:p>
          </p:txBody>
        </p:sp>
      </p:grpSp>
      <p:sp>
        <p:nvSpPr>
          <p:cNvPr id="4" name="TextBox 4"/>
          <p:cNvSpPr txBox="1"/>
          <p:nvPr/>
        </p:nvSpPr>
        <p:spPr>
          <a:xfrm>
            <a:off x="4398774" y="661353"/>
            <a:ext cx="9490451" cy="985520"/>
          </a:xfrm>
          <a:prstGeom prst="rect">
            <a:avLst/>
          </a:prstGeom>
        </p:spPr>
        <p:txBody>
          <a:bodyPr lIns="0" tIns="0" rIns="0" bIns="0" rtlCol="0" anchor="t">
            <a:spAutoFit/>
          </a:bodyPr>
          <a:lstStyle/>
          <a:p>
            <a:pPr algn="ctr">
              <a:lnSpc>
                <a:spcPts val="6924"/>
              </a:lnSpc>
            </a:pPr>
            <a:r>
              <a:rPr lang="en-US" sz="6924">
                <a:solidFill>
                  <a:srgbClr val="EDF0F2"/>
                </a:solidFill>
                <a:latin typeface="Poppins"/>
                <a:ea typeface="Poppins"/>
                <a:cs typeface="Poppins"/>
                <a:sym typeface="Poppins"/>
              </a:rPr>
              <a:t>Oral presentations</a:t>
            </a:r>
          </a:p>
        </p:txBody>
      </p:sp>
      <p:sp>
        <p:nvSpPr>
          <p:cNvPr id="5" name="AutoShape 5"/>
          <p:cNvSpPr/>
          <p:nvPr/>
        </p:nvSpPr>
        <p:spPr>
          <a:xfrm>
            <a:off x="1028700" y="9229725"/>
            <a:ext cx="6330766" cy="0"/>
          </a:xfrm>
          <a:prstGeom prst="line">
            <a:avLst/>
          </a:prstGeom>
          <a:ln w="19050" cap="flat">
            <a:solidFill>
              <a:srgbClr val="78C3ED"/>
            </a:solidFill>
            <a:prstDash val="solid"/>
            <a:headEnd type="none" w="sm" len="sm"/>
            <a:tailEnd type="none" w="sm" len="sm"/>
          </a:ln>
        </p:spPr>
        <p:txBody>
          <a:bodyPr/>
          <a:lstStyle/>
          <a:p>
            <a:endParaRPr lang="pl-PL"/>
          </a:p>
        </p:txBody>
      </p:sp>
      <p:sp>
        <p:nvSpPr>
          <p:cNvPr id="6" name="AutoShape 6"/>
          <p:cNvSpPr/>
          <p:nvPr/>
        </p:nvSpPr>
        <p:spPr>
          <a:xfrm>
            <a:off x="10928520" y="9210675"/>
            <a:ext cx="6330766" cy="9525"/>
          </a:xfrm>
          <a:prstGeom prst="line">
            <a:avLst/>
          </a:prstGeom>
          <a:ln w="19050" cap="flat">
            <a:solidFill>
              <a:srgbClr val="78C3ED"/>
            </a:solidFill>
            <a:prstDash val="solid"/>
            <a:headEnd type="none" w="sm" len="sm"/>
            <a:tailEnd type="none" w="sm" len="sm"/>
          </a:ln>
        </p:spPr>
        <p:txBody>
          <a:bodyPr/>
          <a:lstStyle/>
          <a:p>
            <a:endParaRPr lang="pl-PL"/>
          </a:p>
        </p:txBody>
      </p:sp>
      <p:grpSp>
        <p:nvGrpSpPr>
          <p:cNvPr id="7" name="Group 7"/>
          <p:cNvGrpSpPr/>
          <p:nvPr/>
        </p:nvGrpSpPr>
        <p:grpSpPr>
          <a:xfrm>
            <a:off x="1513410" y="2422820"/>
            <a:ext cx="15261180" cy="1888854"/>
            <a:chOff x="0" y="0"/>
            <a:chExt cx="20348240" cy="2518472"/>
          </a:xfrm>
        </p:grpSpPr>
        <p:sp>
          <p:nvSpPr>
            <p:cNvPr id="8" name="TextBox 8"/>
            <p:cNvSpPr txBox="1"/>
            <p:nvPr/>
          </p:nvSpPr>
          <p:spPr>
            <a:xfrm>
              <a:off x="0" y="2103182"/>
              <a:ext cx="20348240" cy="415290"/>
            </a:xfrm>
            <a:prstGeom prst="rect">
              <a:avLst/>
            </a:prstGeom>
          </p:spPr>
          <p:txBody>
            <a:bodyPr lIns="0" tIns="0" rIns="0" bIns="0" rtlCol="0" anchor="t">
              <a:spAutoFit/>
            </a:bodyPr>
            <a:lstStyle/>
            <a:p>
              <a:pPr algn="ctr">
                <a:lnSpc>
                  <a:spcPts val="2520"/>
                </a:lnSpc>
              </a:pPr>
              <a:endParaRPr/>
            </a:p>
          </p:txBody>
        </p:sp>
        <p:sp>
          <p:nvSpPr>
            <p:cNvPr id="9" name="TextBox 9"/>
            <p:cNvSpPr txBox="1"/>
            <p:nvPr/>
          </p:nvSpPr>
          <p:spPr>
            <a:xfrm>
              <a:off x="0" y="1064471"/>
              <a:ext cx="20348240" cy="544195"/>
            </a:xfrm>
            <a:prstGeom prst="rect">
              <a:avLst/>
            </a:prstGeom>
          </p:spPr>
          <p:txBody>
            <a:bodyPr lIns="0" tIns="0" rIns="0" bIns="0" rtlCol="0" anchor="t">
              <a:spAutoFit/>
            </a:bodyPr>
            <a:lstStyle/>
            <a:p>
              <a:pPr algn="ctr">
                <a:lnSpc>
                  <a:spcPts val="3360"/>
                </a:lnSpc>
              </a:pPr>
              <a:endParaRPr/>
            </a:p>
          </p:txBody>
        </p:sp>
        <p:sp>
          <p:nvSpPr>
            <p:cNvPr id="10" name="TextBox 10"/>
            <p:cNvSpPr txBox="1"/>
            <p:nvPr/>
          </p:nvSpPr>
          <p:spPr>
            <a:xfrm>
              <a:off x="0" y="-66675"/>
              <a:ext cx="20348240" cy="1102995"/>
            </a:xfrm>
            <a:prstGeom prst="rect">
              <a:avLst/>
            </a:prstGeom>
          </p:spPr>
          <p:txBody>
            <a:bodyPr lIns="0" tIns="0" rIns="0" bIns="0" rtlCol="0" anchor="t">
              <a:spAutoFit/>
            </a:bodyPr>
            <a:lstStyle/>
            <a:p>
              <a:pPr algn="ctr">
                <a:lnSpc>
                  <a:spcPts val="3360"/>
                </a:lnSpc>
              </a:pPr>
              <a:r>
                <a:rPr lang="en-US" sz="2400" b="1">
                  <a:solidFill>
                    <a:srgbClr val="023B0B"/>
                  </a:solidFill>
                  <a:latin typeface="Poppins Bold"/>
                  <a:ea typeface="Poppins Bold"/>
                  <a:cs typeface="Poppins Bold"/>
                  <a:sym typeface="Poppins Bold"/>
                </a:rPr>
                <a:t>In terms of preparing an oral presentation for the conference, we kindly requestyou to comply with the following guidelines. </a:t>
              </a:r>
            </a:p>
          </p:txBody>
        </p:sp>
      </p:grpSp>
      <p:sp>
        <p:nvSpPr>
          <p:cNvPr id="11" name="TextBox 11"/>
          <p:cNvSpPr txBox="1"/>
          <p:nvPr/>
        </p:nvSpPr>
        <p:spPr>
          <a:xfrm>
            <a:off x="17114118" y="9435348"/>
            <a:ext cx="145182" cy="325755"/>
          </a:xfrm>
          <a:prstGeom prst="rect">
            <a:avLst/>
          </a:prstGeom>
        </p:spPr>
        <p:txBody>
          <a:bodyPr lIns="0" tIns="0" rIns="0" bIns="0" rtlCol="0" anchor="t">
            <a:spAutoFit/>
          </a:bodyPr>
          <a:lstStyle/>
          <a:p>
            <a:pPr algn="r">
              <a:lnSpc>
                <a:spcPts val="2520"/>
              </a:lnSpc>
            </a:pPr>
            <a:r>
              <a:rPr lang="en-US" sz="1800">
                <a:solidFill>
                  <a:srgbClr val="023B0B"/>
                </a:solidFill>
                <a:latin typeface="Poppins"/>
                <a:ea typeface="Poppins"/>
                <a:cs typeface="Poppins"/>
                <a:sym typeface="Poppins"/>
              </a:rPr>
              <a:t>6</a:t>
            </a:r>
          </a:p>
        </p:txBody>
      </p:sp>
      <p:grpSp>
        <p:nvGrpSpPr>
          <p:cNvPr id="12" name="Group 12"/>
          <p:cNvGrpSpPr/>
          <p:nvPr/>
        </p:nvGrpSpPr>
        <p:grpSpPr>
          <a:xfrm>
            <a:off x="1028700" y="3939335"/>
            <a:ext cx="7910608" cy="4822554"/>
            <a:chOff x="0" y="0"/>
            <a:chExt cx="10547478" cy="6430072"/>
          </a:xfrm>
        </p:grpSpPr>
        <p:sp>
          <p:nvSpPr>
            <p:cNvPr id="13" name="TextBox 13"/>
            <p:cNvSpPr txBox="1"/>
            <p:nvPr/>
          </p:nvSpPr>
          <p:spPr>
            <a:xfrm>
              <a:off x="0" y="6014782"/>
              <a:ext cx="10547478" cy="415290"/>
            </a:xfrm>
            <a:prstGeom prst="rect">
              <a:avLst/>
            </a:prstGeom>
          </p:spPr>
          <p:txBody>
            <a:bodyPr lIns="0" tIns="0" rIns="0" bIns="0" rtlCol="0" anchor="t">
              <a:spAutoFit/>
            </a:bodyPr>
            <a:lstStyle/>
            <a:p>
              <a:pPr algn="l">
                <a:lnSpc>
                  <a:spcPts val="2520"/>
                </a:lnSpc>
              </a:pPr>
              <a:endParaRPr/>
            </a:p>
          </p:txBody>
        </p:sp>
        <p:sp>
          <p:nvSpPr>
            <p:cNvPr id="14" name="TextBox 14"/>
            <p:cNvSpPr txBox="1"/>
            <p:nvPr/>
          </p:nvSpPr>
          <p:spPr>
            <a:xfrm>
              <a:off x="0" y="505671"/>
              <a:ext cx="10547478" cy="5014595"/>
            </a:xfrm>
            <a:prstGeom prst="rect">
              <a:avLst/>
            </a:prstGeom>
          </p:spPr>
          <p:txBody>
            <a:bodyPr lIns="0" tIns="0" rIns="0" bIns="0" rtlCol="0" anchor="t">
              <a:spAutoFit/>
            </a:bodyPr>
            <a:lstStyle/>
            <a:p>
              <a:pPr algn="l">
                <a:lnSpc>
                  <a:spcPts val="3360"/>
                </a:lnSpc>
              </a:pPr>
              <a:r>
                <a:rPr lang="en-US" sz="2400">
                  <a:solidFill>
                    <a:srgbClr val="023B0B"/>
                  </a:solidFill>
                  <a:latin typeface="Poppins"/>
                  <a:ea typeface="Poppins"/>
                  <a:cs typeface="Poppins"/>
                  <a:sym typeface="Poppins"/>
                </a:rPr>
                <a:t>•We propose to prepare a poster in PowerPoint 365 (or a similar program).</a:t>
              </a:r>
            </a:p>
            <a:p>
              <a:pPr algn="l">
                <a:lnSpc>
                  <a:spcPts val="3360"/>
                </a:lnSpc>
              </a:pPr>
              <a:r>
                <a:rPr lang="en-US" sz="2400">
                  <a:solidFill>
                    <a:srgbClr val="023B0B"/>
                  </a:solidFill>
                  <a:latin typeface="Poppins"/>
                  <a:ea typeface="Poppins"/>
                  <a:cs typeface="Poppins"/>
                  <a:sym typeface="Poppins"/>
                </a:rPr>
                <a:t>•Slides in standard panoramic size 16:9 (33.867 x 19.05 cm)</a:t>
              </a:r>
            </a:p>
            <a:p>
              <a:pPr algn="l">
                <a:lnSpc>
                  <a:spcPts val="3360"/>
                </a:lnSpc>
              </a:pPr>
              <a:r>
                <a:rPr lang="en-US" sz="2400">
                  <a:solidFill>
                    <a:srgbClr val="023B0B"/>
                  </a:solidFill>
                  <a:latin typeface="Poppins"/>
                  <a:ea typeface="Poppins"/>
                  <a:cs typeface="Poppins"/>
                  <a:sym typeface="Poppins"/>
                </a:rPr>
                <a:t>•The recommended fontis Times New Roman, and the minimum font size used in the contentis 10 pt. (for the main text we recommend a larger font).</a:t>
              </a:r>
            </a:p>
            <a:p>
              <a:pPr algn="l">
                <a:lnSpc>
                  <a:spcPts val="3360"/>
                </a:lnSpc>
              </a:pPr>
              <a:r>
                <a:rPr lang="en-US" sz="2400">
                  <a:solidFill>
                    <a:srgbClr val="023B0B"/>
                  </a:solidFill>
                  <a:latin typeface="Poppins"/>
                  <a:ea typeface="Poppins"/>
                  <a:cs typeface="Poppins"/>
                  <a:sym typeface="Poppins"/>
                </a:rPr>
                <a:t>•The interline should be set as single spaced.</a:t>
              </a:r>
            </a:p>
            <a:p>
              <a:pPr algn="l">
                <a:lnSpc>
                  <a:spcPts val="3360"/>
                </a:lnSpc>
              </a:pPr>
              <a:endParaRPr lang="en-US" sz="2400">
                <a:solidFill>
                  <a:srgbClr val="023B0B"/>
                </a:solidFill>
                <a:latin typeface="Poppins"/>
                <a:ea typeface="Poppins"/>
                <a:cs typeface="Poppins"/>
                <a:sym typeface="Poppins"/>
              </a:endParaRPr>
            </a:p>
          </p:txBody>
        </p:sp>
        <p:sp>
          <p:nvSpPr>
            <p:cNvPr id="15" name="TextBox 15"/>
            <p:cNvSpPr txBox="1"/>
            <p:nvPr/>
          </p:nvSpPr>
          <p:spPr>
            <a:xfrm>
              <a:off x="0" y="-66675"/>
              <a:ext cx="10547478"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Format and layout:</a:t>
              </a:r>
            </a:p>
          </p:txBody>
        </p:sp>
      </p:grpSp>
      <p:grpSp>
        <p:nvGrpSpPr>
          <p:cNvPr id="16" name="Group 16"/>
          <p:cNvGrpSpPr/>
          <p:nvPr/>
        </p:nvGrpSpPr>
        <p:grpSpPr>
          <a:xfrm>
            <a:off x="9348677" y="3939335"/>
            <a:ext cx="7910608" cy="3565254"/>
            <a:chOff x="0" y="0"/>
            <a:chExt cx="10547478" cy="4753672"/>
          </a:xfrm>
        </p:grpSpPr>
        <p:sp>
          <p:nvSpPr>
            <p:cNvPr id="17" name="TextBox 17"/>
            <p:cNvSpPr txBox="1"/>
            <p:nvPr/>
          </p:nvSpPr>
          <p:spPr>
            <a:xfrm>
              <a:off x="0" y="4338382"/>
              <a:ext cx="10547478" cy="415290"/>
            </a:xfrm>
            <a:prstGeom prst="rect">
              <a:avLst/>
            </a:prstGeom>
          </p:spPr>
          <p:txBody>
            <a:bodyPr lIns="0" tIns="0" rIns="0" bIns="0" rtlCol="0" anchor="t">
              <a:spAutoFit/>
            </a:bodyPr>
            <a:lstStyle/>
            <a:p>
              <a:pPr algn="l">
                <a:lnSpc>
                  <a:spcPts val="2520"/>
                </a:lnSpc>
              </a:pPr>
              <a:endParaRPr/>
            </a:p>
          </p:txBody>
        </p:sp>
        <p:sp>
          <p:nvSpPr>
            <p:cNvPr id="18" name="TextBox 18"/>
            <p:cNvSpPr txBox="1"/>
            <p:nvPr/>
          </p:nvSpPr>
          <p:spPr>
            <a:xfrm>
              <a:off x="0" y="505671"/>
              <a:ext cx="10547478" cy="3338195"/>
            </a:xfrm>
            <a:prstGeom prst="rect">
              <a:avLst/>
            </a:prstGeom>
          </p:spPr>
          <p:txBody>
            <a:bodyPr lIns="0" tIns="0" rIns="0" bIns="0" rtlCol="0" anchor="t">
              <a:spAutoFit/>
            </a:bodyPr>
            <a:lstStyle/>
            <a:p>
              <a:pPr algn="l">
                <a:lnSpc>
                  <a:spcPts val="3360"/>
                </a:lnSpc>
              </a:pPr>
              <a:r>
                <a:rPr lang="en-US" sz="2400">
                  <a:solidFill>
                    <a:srgbClr val="023B0B"/>
                  </a:solidFill>
                  <a:latin typeface="Poppins"/>
                  <a:ea typeface="Poppins"/>
                  <a:cs typeface="Poppins"/>
                  <a:sym typeface="Poppins"/>
                </a:rPr>
                <a:t>Make sure each slaid is clear and readable. Use appropriate graphics, charts and photos to visually support the information presented. Try to strike a balance between text and graphics so that the message is clear and visually appealing.</a:t>
              </a:r>
            </a:p>
            <a:p>
              <a:pPr algn="l">
                <a:lnSpc>
                  <a:spcPts val="3360"/>
                </a:lnSpc>
              </a:pPr>
              <a:endParaRPr lang="en-US" sz="2400">
                <a:solidFill>
                  <a:srgbClr val="023B0B"/>
                </a:solidFill>
                <a:latin typeface="Poppins"/>
                <a:ea typeface="Poppins"/>
                <a:cs typeface="Poppins"/>
                <a:sym typeface="Poppins"/>
              </a:endParaRPr>
            </a:p>
          </p:txBody>
        </p:sp>
        <p:sp>
          <p:nvSpPr>
            <p:cNvPr id="19" name="TextBox 19"/>
            <p:cNvSpPr txBox="1"/>
            <p:nvPr/>
          </p:nvSpPr>
          <p:spPr>
            <a:xfrm>
              <a:off x="0" y="-66675"/>
              <a:ext cx="10547478"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Content organization: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14825" y="0"/>
            <a:ext cx="5660550" cy="10287000"/>
            <a:chOff x="0" y="0"/>
            <a:chExt cx="7547400" cy="13716000"/>
          </a:xfrm>
        </p:grpSpPr>
        <p:pic>
          <p:nvPicPr>
            <p:cNvPr id="3" name="Picture 3"/>
            <p:cNvPicPr>
              <a:picLocks noChangeAspect="1"/>
            </p:cNvPicPr>
            <p:nvPr/>
          </p:nvPicPr>
          <p:blipFill>
            <a:blip r:embed="rId2"/>
            <a:srcRect l="35391" r="33656"/>
            <a:stretch>
              <a:fillRect/>
            </a:stretch>
          </p:blipFill>
          <p:spPr>
            <a:xfrm>
              <a:off x="0" y="0"/>
              <a:ext cx="7547400" cy="13716000"/>
            </a:xfrm>
            <a:prstGeom prst="rect">
              <a:avLst/>
            </a:prstGeom>
          </p:spPr>
        </p:pic>
      </p:grpSp>
      <p:grpSp>
        <p:nvGrpSpPr>
          <p:cNvPr id="4" name="Group 4"/>
          <p:cNvGrpSpPr/>
          <p:nvPr/>
        </p:nvGrpSpPr>
        <p:grpSpPr>
          <a:xfrm>
            <a:off x="0" y="0"/>
            <a:ext cx="4314825" cy="10543328"/>
            <a:chOff x="0" y="0"/>
            <a:chExt cx="2436740" cy="5954205"/>
          </a:xfrm>
        </p:grpSpPr>
        <p:sp>
          <p:nvSpPr>
            <p:cNvPr id="5" name="Freeform 5"/>
            <p:cNvSpPr/>
            <p:nvPr/>
          </p:nvSpPr>
          <p:spPr>
            <a:xfrm>
              <a:off x="0" y="0"/>
              <a:ext cx="2436740" cy="5954205"/>
            </a:xfrm>
            <a:custGeom>
              <a:avLst/>
              <a:gdLst/>
              <a:ahLst/>
              <a:cxnLst/>
              <a:rect l="l" t="t" r="r" b="b"/>
              <a:pathLst>
                <a:path w="2436740" h="5954205">
                  <a:moveTo>
                    <a:pt x="0" y="0"/>
                  </a:moveTo>
                  <a:lnTo>
                    <a:pt x="2436740" y="0"/>
                  </a:lnTo>
                  <a:lnTo>
                    <a:pt x="2436740" y="5954205"/>
                  </a:lnTo>
                  <a:lnTo>
                    <a:pt x="0" y="5954205"/>
                  </a:lnTo>
                  <a:close/>
                </a:path>
              </a:pathLst>
            </a:custGeom>
            <a:solidFill>
              <a:srgbClr val="023B0B"/>
            </a:solidFill>
          </p:spPr>
          <p:txBody>
            <a:bodyPr/>
            <a:lstStyle/>
            <a:p>
              <a:endParaRPr lang="pl-PL"/>
            </a:p>
          </p:txBody>
        </p:sp>
      </p:grpSp>
      <p:grpSp>
        <p:nvGrpSpPr>
          <p:cNvPr id="6" name="Group 6"/>
          <p:cNvGrpSpPr/>
          <p:nvPr/>
        </p:nvGrpSpPr>
        <p:grpSpPr>
          <a:xfrm>
            <a:off x="10147156" y="1712548"/>
            <a:ext cx="8140844" cy="5241654"/>
            <a:chOff x="0" y="0"/>
            <a:chExt cx="10854458" cy="6988872"/>
          </a:xfrm>
        </p:grpSpPr>
        <p:sp>
          <p:nvSpPr>
            <p:cNvPr id="7" name="TextBox 7"/>
            <p:cNvSpPr txBox="1"/>
            <p:nvPr/>
          </p:nvSpPr>
          <p:spPr>
            <a:xfrm>
              <a:off x="0" y="6573582"/>
              <a:ext cx="10854458" cy="415290"/>
            </a:xfrm>
            <a:prstGeom prst="rect">
              <a:avLst/>
            </a:prstGeom>
          </p:spPr>
          <p:txBody>
            <a:bodyPr lIns="0" tIns="0" rIns="0" bIns="0" rtlCol="0" anchor="t">
              <a:spAutoFit/>
            </a:bodyPr>
            <a:lstStyle/>
            <a:p>
              <a:pPr algn="l">
                <a:lnSpc>
                  <a:spcPts val="2520"/>
                </a:lnSpc>
              </a:pPr>
              <a:endParaRPr/>
            </a:p>
          </p:txBody>
        </p:sp>
        <p:sp>
          <p:nvSpPr>
            <p:cNvPr id="8" name="TextBox 8"/>
            <p:cNvSpPr txBox="1"/>
            <p:nvPr/>
          </p:nvSpPr>
          <p:spPr>
            <a:xfrm>
              <a:off x="0" y="505671"/>
              <a:ext cx="10854458" cy="5573395"/>
            </a:xfrm>
            <a:prstGeom prst="rect">
              <a:avLst/>
            </a:prstGeom>
          </p:spPr>
          <p:txBody>
            <a:bodyPr lIns="0" tIns="0" rIns="0" bIns="0" rtlCol="0" anchor="t">
              <a:spAutoFit/>
            </a:bodyPr>
            <a:lstStyle/>
            <a:p>
              <a:pPr algn="l">
                <a:lnSpc>
                  <a:spcPts val="3360"/>
                </a:lnSpc>
              </a:pPr>
              <a:r>
                <a:rPr lang="en-US" sz="2400">
                  <a:solidFill>
                    <a:srgbClr val="023B0B"/>
                  </a:solidFill>
                  <a:latin typeface="Poppins"/>
                  <a:ea typeface="Poppins"/>
                  <a:cs typeface="Poppins"/>
                  <a:sym typeface="Poppins"/>
                </a:rPr>
                <a:t>You can either prepare a recording of your presentation (mp4 video with a maximum length of 15 minutes) or declare a live presentation.</a:t>
              </a:r>
            </a:p>
            <a:p>
              <a:pPr algn="l">
                <a:lnSpc>
                  <a:spcPts val="3360"/>
                </a:lnSpc>
              </a:pPr>
              <a:endParaRPr lang="en-US" sz="2400">
                <a:solidFill>
                  <a:srgbClr val="023B0B"/>
                </a:solidFill>
                <a:latin typeface="Poppins"/>
                <a:ea typeface="Poppins"/>
                <a:cs typeface="Poppins"/>
                <a:sym typeface="Poppins"/>
              </a:endParaRPr>
            </a:p>
            <a:p>
              <a:pPr algn="l">
                <a:lnSpc>
                  <a:spcPts val="3360"/>
                </a:lnSpc>
              </a:pPr>
              <a:endParaRPr lang="en-US" sz="2400">
                <a:solidFill>
                  <a:srgbClr val="023B0B"/>
                </a:solidFill>
                <a:latin typeface="Poppins"/>
                <a:ea typeface="Poppins"/>
                <a:cs typeface="Poppins"/>
                <a:sym typeface="Poppins"/>
              </a:endParaRPr>
            </a:p>
            <a:p>
              <a:pPr algn="l">
                <a:lnSpc>
                  <a:spcPts val="3360"/>
                </a:lnSpc>
              </a:pPr>
              <a:r>
                <a:rPr lang="en-US" sz="2400" u="sng">
                  <a:solidFill>
                    <a:srgbClr val="023B0B"/>
                  </a:solidFill>
                  <a:latin typeface="Poppins"/>
                  <a:ea typeface="Poppins"/>
                  <a:cs typeface="Poppins"/>
                  <a:sym typeface="Poppins"/>
                </a:rPr>
                <a:t>Even if you choose to record, attendance at the presentation session is mandatory. After the presentation, you should participate in the discussion and answer questions about the presentation.</a:t>
              </a:r>
            </a:p>
            <a:p>
              <a:pPr algn="l">
                <a:lnSpc>
                  <a:spcPts val="3360"/>
                </a:lnSpc>
              </a:pPr>
              <a:endParaRPr lang="en-US" sz="2400" u="sng">
                <a:solidFill>
                  <a:srgbClr val="023B0B"/>
                </a:solidFill>
                <a:latin typeface="Poppins"/>
                <a:ea typeface="Poppins"/>
                <a:cs typeface="Poppins"/>
                <a:sym typeface="Poppins"/>
              </a:endParaRPr>
            </a:p>
          </p:txBody>
        </p:sp>
        <p:sp>
          <p:nvSpPr>
            <p:cNvPr id="9" name="TextBox 9"/>
            <p:cNvSpPr txBox="1"/>
            <p:nvPr/>
          </p:nvSpPr>
          <p:spPr>
            <a:xfrm>
              <a:off x="0" y="-66675"/>
              <a:ext cx="10854458" cy="544195"/>
            </a:xfrm>
            <a:prstGeom prst="rect">
              <a:avLst/>
            </a:prstGeom>
          </p:spPr>
          <p:txBody>
            <a:bodyPr lIns="0" tIns="0" rIns="0" bIns="0" rtlCol="0" anchor="t">
              <a:spAutoFit/>
            </a:bodyPr>
            <a:lstStyle/>
            <a:p>
              <a:pPr algn="l">
                <a:lnSpc>
                  <a:spcPts val="3360"/>
                </a:lnSpc>
              </a:pPr>
              <a:r>
                <a:rPr lang="en-US" sz="2400" b="1">
                  <a:solidFill>
                    <a:srgbClr val="023B0B"/>
                  </a:solidFill>
                  <a:latin typeface="Poppins Bold"/>
                  <a:ea typeface="Poppins Bold"/>
                  <a:cs typeface="Poppins Bold"/>
                  <a:sym typeface="Poppins Bold"/>
                </a:rPr>
                <a:t>Participation in the conference:</a:t>
              </a:r>
            </a:p>
          </p:txBody>
        </p:sp>
      </p:grpSp>
      <p:sp>
        <p:nvSpPr>
          <p:cNvPr id="10" name="AutoShape 10"/>
          <p:cNvSpPr/>
          <p:nvPr/>
        </p:nvSpPr>
        <p:spPr>
          <a:xfrm flipV="1">
            <a:off x="10147156" y="6108296"/>
            <a:ext cx="7027972" cy="0"/>
          </a:xfrm>
          <a:prstGeom prst="line">
            <a:avLst/>
          </a:prstGeom>
          <a:ln w="19050" cap="flat">
            <a:solidFill>
              <a:srgbClr val="78C3ED"/>
            </a:solidFill>
            <a:prstDash val="solid"/>
            <a:headEnd type="none" w="sm" len="sm"/>
            <a:tailEnd type="none" w="sm" len="sm"/>
          </a:ln>
        </p:spPr>
        <p:txBody>
          <a:bodyPr/>
          <a:lstStyle/>
          <a:p>
            <a:endParaRPr lang="pl-PL"/>
          </a:p>
        </p:txBody>
      </p:sp>
      <p:sp>
        <p:nvSpPr>
          <p:cNvPr id="11" name="TextBox 11"/>
          <p:cNvSpPr txBox="1"/>
          <p:nvPr/>
        </p:nvSpPr>
        <p:spPr>
          <a:xfrm rot="-5400000">
            <a:off x="-1784985" y="4784090"/>
            <a:ext cx="7960995" cy="987425"/>
          </a:xfrm>
          <a:prstGeom prst="rect">
            <a:avLst/>
          </a:prstGeom>
        </p:spPr>
        <p:txBody>
          <a:bodyPr lIns="0" tIns="0" rIns="0" bIns="0" rtlCol="0" anchor="t">
            <a:spAutoFit/>
          </a:bodyPr>
          <a:lstStyle/>
          <a:p>
            <a:pPr algn="l">
              <a:lnSpc>
                <a:spcPts val="6999"/>
              </a:lnSpc>
            </a:pPr>
            <a:r>
              <a:rPr lang="en-US" sz="6999">
                <a:solidFill>
                  <a:srgbClr val="EDF0F2"/>
                </a:solidFill>
                <a:latin typeface="Poppins"/>
                <a:ea typeface="Poppins"/>
                <a:cs typeface="Poppins"/>
                <a:sym typeface="Poppins"/>
              </a:rPr>
              <a:t>More information</a:t>
            </a:r>
          </a:p>
        </p:txBody>
      </p:sp>
      <p:sp>
        <p:nvSpPr>
          <p:cNvPr id="12" name="TextBox 12"/>
          <p:cNvSpPr txBox="1"/>
          <p:nvPr/>
        </p:nvSpPr>
        <p:spPr>
          <a:xfrm>
            <a:off x="15826648" y="9435348"/>
            <a:ext cx="1432652" cy="325755"/>
          </a:xfrm>
          <a:prstGeom prst="rect">
            <a:avLst/>
          </a:prstGeom>
        </p:spPr>
        <p:txBody>
          <a:bodyPr lIns="0" tIns="0" rIns="0" bIns="0" rtlCol="0" anchor="t">
            <a:spAutoFit/>
          </a:bodyPr>
          <a:lstStyle/>
          <a:p>
            <a:pPr algn="r">
              <a:lnSpc>
                <a:spcPts val="2520"/>
              </a:lnSpc>
            </a:pPr>
            <a:r>
              <a:rPr lang="en-US" sz="1800">
                <a:solidFill>
                  <a:srgbClr val="023B0B"/>
                </a:solidFill>
                <a:latin typeface="Poppins"/>
                <a:ea typeface="Poppins"/>
                <a:cs typeface="Poppins"/>
                <a:sym typeface="Poppins"/>
              </a:rPr>
              <a:t>8</a:t>
            </a:r>
          </a:p>
        </p:txBody>
      </p:sp>
      <p:sp>
        <p:nvSpPr>
          <p:cNvPr id="13" name="TextBox 13"/>
          <p:cNvSpPr txBox="1"/>
          <p:nvPr/>
        </p:nvSpPr>
        <p:spPr>
          <a:xfrm>
            <a:off x="10147156" y="250825"/>
            <a:ext cx="10990853" cy="777875"/>
          </a:xfrm>
          <a:prstGeom prst="rect">
            <a:avLst/>
          </a:prstGeom>
        </p:spPr>
        <p:txBody>
          <a:bodyPr lIns="0" tIns="0" rIns="0" bIns="0" rtlCol="0" anchor="t">
            <a:spAutoFit/>
          </a:bodyPr>
          <a:lstStyle/>
          <a:p>
            <a:pPr algn="l">
              <a:lnSpc>
                <a:spcPts val="5499"/>
              </a:lnSpc>
            </a:pPr>
            <a:r>
              <a:rPr lang="en-US" sz="5499">
                <a:solidFill>
                  <a:srgbClr val="03500F"/>
                </a:solidFill>
                <a:latin typeface="Poppins"/>
                <a:ea typeface="Poppins"/>
                <a:cs typeface="Poppins"/>
                <a:sym typeface="Poppins"/>
              </a:rPr>
              <a:t>ORAL PRESENTATIONS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Niestandardowy</PresentationFormat>
  <Paragraphs>73</Paragraphs>
  <Slides>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Arial</vt:lpstr>
      <vt:lpstr>Poppins</vt:lpstr>
      <vt:lpstr>Calibri</vt:lpstr>
      <vt:lpstr>Poppins Bold</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Konferencja naukowa</dc:title>
  <cp:lastModifiedBy>Mateusz Baluk</cp:lastModifiedBy>
  <cp:revision>2</cp:revision>
  <dcterms:created xsi:type="dcterms:W3CDTF">2006-08-16T00:00:00Z</dcterms:created>
  <dcterms:modified xsi:type="dcterms:W3CDTF">2025-03-24T13:10:32Z</dcterms:modified>
  <dc:identifier>DAGgIFI2I68</dc:identifier>
</cp:coreProperties>
</file>