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7" r:id="rId2"/>
    <p:sldId id="258" r:id="rId3"/>
    <p:sldId id="263" r:id="rId4"/>
    <p:sldId id="261" r:id="rId5"/>
    <p:sldId id="262" r:id="rId6"/>
    <p:sldId id="264" r:id="rId7"/>
  </p:sldIdLst>
  <p:sldSz cx="18288000" cy="10287000"/>
  <p:notesSz cx="6858000" cy="9144000"/>
  <p:embeddedFontLst>
    <p:embeddedFont>
      <p:font typeface="Poppins" panose="00000500000000000000" pitchFamily="2" charset="-18"/>
      <p:regular r:id="rId8"/>
      <p:bold r:id="rId9"/>
      <p:italic r:id="rId10"/>
      <p:boldItalic r:id="rId11"/>
    </p:embeddedFont>
    <p:embeddedFont>
      <p:font typeface="Poppins Bold" panose="00000800000000000000" charset="-18"/>
      <p:regular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33" d="100"/>
          <a:sy n="33" d="100"/>
        </p:scale>
        <p:origin x="498" y="12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7353968" y="0"/>
            <a:ext cx="10934032" cy="10287000"/>
            <a:chOff x="0" y="0"/>
            <a:chExt cx="6174850" cy="5809447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6174850" cy="5809447"/>
            </a:xfrm>
            <a:custGeom>
              <a:avLst/>
              <a:gdLst/>
              <a:ahLst/>
              <a:cxnLst/>
              <a:rect l="l" t="t" r="r" b="b"/>
              <a:pathLst>
                <a:path w="6174850" h="5809447">
                  <a:moveTo>
                    <a:pt x="0" y="0"/>
                  </a:moveTo>
                  <a:lnTo>
                    <a:pt x="6174850" y="0"/>
                  </a:lnTo>
                  <a:lnTo>
                    <a:pt x="6174850" y="5809447"/>
                  </a:lnTo>
                  <a:lnTo>
                    <a:pt x="0" y="5809447"/>
                  </a:lnTo>
                  <a:close/>
                </a:path>
              </a:pathLst>
            </a:custGeom>
            <a:solidFill>
              <a:srgbClr val="023B0B"/>
            </a:solidFill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4" name="AutoShape 4"/>
          <p:cNvSpPr/>
          <p:nvPr/>
        </p:nvSpPr>
        <p:spPr>
          <a:xfrm flipV="1">
            <a:off x="8124221" y="7088172"/>
            <a:ext cx="9565739" cy="0"/>
          </a:xfrm>
          <a:prstGeom prst="line">
            <a:avLst/>
          </a:prstGeom>
          <a:ln w="19050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grpSp>
        <p:nvGrpSpPr>
          <p:cNvPr id="5" name="Group 5"/>
          <p:cNvGrpSpPr/>
          <p:nvPr/>
        </p:nvGrpSpPr>
        <p:grpSpPr>
          <a:xfrm>
            <a:off x="-294562" y="330355"/>
            <a:ext cx="7946092" cy="10287000"/>
            <a:chOff x="0" y="0"/>
            <a:chExt cx="10594790" cy="13716000"/>
          </a:xfrm>
        </p:grpSpPr>
        <p:pic>
          <p:nvPicPr>
            <p:cNvPr id="6" name="Picture 6"/>
            <p:cNvPicPr>
              <a:picLocks noChangeAspect="1"/>
            </p:cNvPicPr>
            <p:nvPr/>
          </p:nvPicPr>
          <p:blipFill>
            <a:blip r:embed="rId2"/>
            <a:srcRect l="19838" r="20434" b="20183"/>
            <a:stretch>
              <a:fillRect/>
            </a:stretch>
          </p:blipFill>
          <p:spPr>
            <a:xfrm>
              <a:off x="0" y="0"/>
              <a:ext cx="10594790" cy="13716000"/>
            </a:xfrm>
            <a:prstGeom prst="rect">
              <a:avLst/>
            </a:prstGeom>
          </p:spPr>
        </p:pic>
      </p:grpSp>
      <p:grpSp>
        <p:nvGrpSpPr>
          <p:cNvPr id="7" name="Group 7"/>
          <p:cNvGrpSpPr/>
          <p:nvPr/>
        </p:nvGrpSpPr>
        <p:grpSpPr>
          <a:xfrm>
            <a:off x="8124221" y="330355"/>
            <a:ext cx="8066306" cy="2307954"/>
            <a:chOff x="0" y="0"/>
            <a:chExt cx="10755074" cy="3077272"/>
          </a:xfrm>
        </p:grpSpPr>
        <p:sp>
          <p:nvSpPr>
            <p:cNvPr id="8" name="TextBox 8"/>
            <p:cNvSpPr txBox="1"/>
            <p:nvPr/>
          </p:nvSpPr>
          <p:spPr>
            <a:xfrm>
              <a:off x="0" y="2661982"/>
              <a:ext cx="10755074" cy="41529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520"/>
                </a:lnSpc>
              </a:pPr>
              <a:endParaRPr/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0" y="505671"/>
              <a:ext cx="10755074" cy="16617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360"/>
                </a:lnSpc>
              </a:pPr>
              <a:r>
                <a:rPr lang="en-US" sz="2400" u="sng" dirty="0">
                  <a:solidFill>
                    <a:srgbClr val="EDF0F2"/>
                  </a:solidFill>
                  <a:latin typeface="Poppins"/>
                  <a:ea typeface="Poppins"/>
                  <a:cs typeface="Poppins"/>
                  <a:sym typeface="Poppins"/>
                </a:rPr>
                <a:t>John Smith</a:t>
              </a:r>
              <a:r>
                <a:rPr lang="en-US" sz="2400" dirty="0">
                  <a:solidFill>
                    <a:srgbClr val="EDF0F2"/>
                  </a:solidFill>
                  <a:latin typeface="Poppins"/>
                  <a:ea typeface="Poppins"/>
                  <a:cs typeface="Poppins"/>
                  <a:sym typeface="Poppins"/>
                </a:rPr>
                <a:t>, Jane Doe, Mark Brown</a:t>
              </a:r>
            </a:p>
            <a:p>
              <a:pPr algn="l">
                <a:lnSpc>
                  <a:spcPts val="3360"/>
                </a:lnSpc>
              </a:pPr>
              <a:endParaRPr lang="en-US" sz="2400" dirty="0">
                <a:solidFill>
                  <a:srgbClr val="EDF0F2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algn="l">
                <a:lnSpc>
                  <a:spcPts val="3360"/>
                </a:lnSpc>
              </a:pPr>
              <a:endParaRPr lang="en-US" sz="2400" dirty="0">
                <a:solidFill>
                  <a:srgbClr val="EDF0F2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66675"/>
              <a:ext cx="10755074" cy="5441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360"/>
                </a:lnSpc>
              </a:pPr>
              <a:r>
                <a:rPr lang="en-US" sz="2400" b="1">
                  <a:solidFill>
                    <a:srgbClr val="EDF0F2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Presenter &amp; Co-Authors:</a:t>
              </a:r>
            </a:p>
          </p:txBody>
        </p:sp>
      </p:grpSp>
      <p:sp>
        <p:nvSpPr>
          <p:cNvPr id="11" name="TextBox 11"/>
          <p:cNvSpPr txBox="1"/>
          <p:nvPr/>
        </p:nvSpPr>
        <p:spPr>
          <a:xfrm>
            <a:off x="11172213" y="9728370"/>
            <a:ext cx="6517747" cy="3683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800"/>
              </a:lnSpc>
            </a:pPr>
            <a:r>
              <a:rPr lang="en-US" sz="2000" b="1">
                <a:solidFill>
                  <a:srgbClr val="EDF0F2"/>
                </a:solidFill>
                <a:latin typeface="Poppins Bold"/>
                <a:ea typeface="Poppins Bold"/>
                <a:cs typeface="Poppins Bold"/>
                <a:sym typeface="Poppins Bold"/>
              </a:rPr>
              <a:t>Website:</a:t>
            </a:r>
            <a:r>
              <a:rPr lang="en-US" sz="2000">
                <a:solidFill>
                  <a:srgbClr val="EDF0F2"/>
                </a:solidFill>
                <a:latin typeface="Poppins"/>
                <a:ea typeface="Poppins"/>
                <a:cs typeface="Poppins"/>
                <a:sym typeface="Poppins"/>
              </a:rPr>
              <a:t> https://nsbc.ug.edu.pl/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8124221" y="9728935"/>
            <a:ext cx="6517747" cy="3683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 b="1">
                <a:solidFill>
                  <a:srgbClr val="EDF0F2"/>
                </a:solidFill>
                <a:latin typeface="Poppins Bold"/>
                <a:ea typeface="Poppins Bold"/>
                <a:cs typeface="Poppins Bold"/>
                <a:sym typeface="Poppins Bold"/>
              </a:rPr>
              <a:t>Date: </a:t>
            </a:r>
            <a:r>
              <a:rPr lang="en-US" sz="2000">
                <a:solidFill>
                  <a:srgbClr val="EDF0F2"/>
                </a:solidFill>
                <a:latin typeface="Poppins"/>
                <a:ea typeface="Poppins"/>
                <a:cs typeface="Poppins"/>
                <a:sym typeface="Poppins"/>
              </a:rPr>
              <a:t>may 10, 2025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8298702" y="3991578"/>
            <a:ext cx="9044564" cy="15008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019"/>
              </a:lnSpc>
            </a:pPr>
            <a:r>
              <a:rPr lang="en-US" sz="4299" dirty="0">
                <a:solidFill>
                  <a:srgbClr val="EDF0F2"/>
                </a:solidFill>
                <a:latin typeface="Poppins"/>
                <a:ea typeface="Poppins"/>
                <a:cs typeface="Poppins"/>
                <a:sym typeface="Poppins"/>
              </a:rPr>
              <a:t>Study of the fibrillization process of short peptide fragments</a:t>
            </a:r>
          </a:p>
        </p:txBody>
      </p:sp>
      <p:grpSp>
        <p:nvGrpSpPr>
          <p:cNvPr id="14" name="Group 14"/>
          <p:cNvGrpSpPr/>
          <p:nvPr/>
        </p:nvGrpSpPr>
        <p:grpSpPr>
          <a:xfrm>
            <a:off x="8787831" y="7427680"/>
            <a:ext cx="8066306" cy="1888854"/>
            <a:chOff x="0" y="0"/>
            <a:chExt cx="10755074" cy="2518472"/>
          </a:xfrm>
        </p:grpSpPr>
        <p:sp>
          <p:nvSpPr>
            <p:cNvPr id="15" name="TextBox 15"/>
            <p:cNvSpPr txBox="1"/>
            <p:nvPr/>
          </p:nvSpPr>
          <p:spPr>
            <a:xfrm>
              <a:off x="0" y="2103182"/>
              <a:ext cx="10755074" cy="41529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520"/>
                </a:lnSpc>
              </a:pPr>
              <a:endParaRPr/>
            </a:p>
          </p:txBody>
        </p:sp>
        <p:sp>
          <p:nvSpPr>
            <p:cNvPr id="16" name="TextBox 16"/>
            <p:cNvSpPr txBox="1"/>
            <p:nvPr/>
          </p:nvSpPr>
          <p:spPr>
            <a:xfrm>
              <a:off x="0" y="505671"/>
              <a:ext cx="10755074" cy="11029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360"/>
                </a:lnSpc>
              </a:pPr>
              <a:r>
                <a:rPr lang="en-US" sz="2400" b="1" dirty="0">
                  <a:solidFill>
                    <a:srgbClr val="EDF0F2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Email:</a:t>
              </a:r>
              <a:r>
                <a:rPr lang="en-US" sz="2400" dirty="0">
                  <a:solidFill>
                    <a:srgbClr val="EDF0F2"/>
                  </a:solidFill>
                  <a:latin typeface="Poppins"/>
                  <a:ea typeface="Poppins"/>
                  <a:cs typeface="Poppins"/>
                  <a:sym typeface="Poppins"/>
                </a:rPr>
                <a:t> john.smith@example.edu</a:t>
              </a:r>
            </a:p>
            <a:p>
              <a:pPr algn="ctr">
                <a:lnSpc>
                  <a:spcPts val="3360"/>
                </a:lnSpc>
              </a:pPr>
              <a:endParaRPr lang="en-US" sz="2400" dirty="0">
                <a:solidFill>
                  <a:srgbClr val="EDF0F2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0" y="-66675"/>
              <a:ext cx="10755074" cy="5441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360"/>
                </a:lnSpc>
              </a:pPr>
              <a:r>
                <a:rPr lang="en-US" sz="2400" b="1">
                  <a:solidFill>
                    <a:srgbClr val="EDF0F2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 Contact Information:</a:t>
              </a:r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8124221" y="1352271"/>
            <a:ext cx="8066306" cy="2179684"/>
            <a:chOff x="0" y="0"/>
            <a:chExt cx="10755074" cy="2906245"/>
          </a:xfrm>
        </p:grpSpPr>
        <p:sp>
          <p:nvSpPr>
            <p:cNvPr id="19" name="TextBox 19"/>
            <p:cNvSpPr txBox="1"/>
            <p:nvPr/>
          </p:nvSpPr>
          <p:spPr>
            <a:xfrm>
              <a:off x="0" y="2490955"/>
              <a:ext cx="10755074" cy="41529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520"/>
                </a:lnSpc>
              </a:pPr>
              <a:endParaRPr/>
            </a:p>
          </p:txBody>
        </p:sp>
        <p:sp>
          <p:nvSpPr>
            <p:cNvPr id="20" name="TextBox 20"/>
            <p:cNvSpPr txBox="1"/>
            <p:nvPr/>
          </p:nvSpPr>
          <p:spPr>
            <a:xfrm>
              <a:off x="0" y="505671"/>
              <a:ext cx="10755074" cy="149076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800"/>
                </a:lnSpc>
              </a:pPr>
              <a:r>
                <a:rPr lang="en-US" sz="2000">
                  <a:solidFill>
                    <a:srgbClr val="EDF0F2"/>
                  </a:solidFill>
                  <a:latin typeface="Poppins"/>
                  <a:ea typeface="Poppins"/>
                  <a:cs typeface="Poppins"/>
                  <a:sym typeface="Poppins"/>
                </a:rPr>
                <a:t>Department of Chemistry, University of Example, City, Country</a:t>
              </a:r>
            </a:p>
            <a:p>
              <a:pPr algn="l">
                <a:lnSpc>
                  <a:spcPts val="2800"/>
                </a:lnSpc>
              </a:pPr>
              <a:r>
                <a:rPr lang="en-US" sz="2000">
                  <a:solidFill>
                    <a:srgbClr val="EDF0F2"/>
                  </a:solidFill>
                  <a:latin typeface="Poppins"/>
                  <a:ea typeface="Poppins"/>
                  <a:cs typeface="Poppins"/>
                  <a:sym typeface="Poppins"/>
                </a:rPr>
                <a:t>(If needed, include multiple affiliations for different authors.)</a:t>
              </a:r>
            </a:p>
            <a:p>
              <a:pPr algn="l">
                <a:lnSpc>
                  <a:spcPts val="3360"/>
                </a:lnSpc>
              </a:pPr>
              <a:endParaRPr lang="en-US" sz="2000">
                <a:solidFill>
                  <a:srgbClr val="EDF0F2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1" name="TextBox 21"/>
            <p:cNvSpPr txBox="1"/>
            <p:nvPr/>
          </p:nvSpPr>
          <p:spPr>
            <a:xfrm>
              <a:off x="0" y="-66675"/>
              <a:ext cx="10755074" cy="5441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360"/>
                </a:lnSpc>
              </a:pPr>
              <a:r>
                <a:rPr lang="en-US" sz="2400" b="1">
                  <a:solidFill>
                    <a:srgbClr val="EDF0F2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Affiliation: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0"/>
            <a:ext cx="4314825" cy="10543328"/>
            <a:chOff x="0" y="0"/>
            <a:chExt cx="2436740" cy="5954205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436740" cy="5954205"/>
            </a:xfrm>
            <a:custGeom>
              <a:avLst/>
              <a:gdLst/>
              <a:ahLst/>
              <a:cxnLst/>
              <a:rect l="l" t="t" r="r" b="b"/>
              <a:pathLst>
                <a:path w="2436740" h="5954205">
                  <a:moveTo>
                    <a:pt x="0" y="0"/>
                  </a:moveTo>
                  <a:lnTo>
                    <a:pt x="2436740" y="0"/>
                  </a:lnTo>
                  <a:lnTo>
                    <a:pt x="2436740" y="5954205"/>
                  </a:lnTo>
                  <a:lnTo>
                    <a:pt x="0" y="5954205"/>
                  </a:lnTo>
                  <a:close/>
                </a:path>
              </a:pathLst>
            </a:custGeom>
            <a:solidFill>
              <a:srgbClr val="023B0B"/>
            </a:solidFill>
          </p:spPr>
          <p:txBody>
            <a:bodyPr/>
            <a:lstStyle/>
            <a:p>
              <a:endParaRPr lang="pl-PL"/>
            </a:p>
          </p:txBody>
        </p:sp>
      </p:grpSp>
      <p:grpSp>
        <p:nvGrpSpPr>
          <p:cNvPr id="4" name="Group 4"/>
          <p:cNvGrpSpPr/>
          <p:nvPr/>
        </p:nvGrpSpPr>
        <p:grpSpPr>
          <a:xfrm>
            <a:off x="15400189" y="153757"/>
            <a:ext cx="2706541" cy="2706541"/>
            <a:chOff x="0" y="0"/>
            <a:chExt cx="13716000" cy="1371600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6858000" y="0"/>
                  </a:moveTo>
                  <a:cubicBezTo>
                    <a:pt x="3070431" y="0"/>
                    <a:pt x="0" y="3070431"/>
                    <a:pt x="0" y="6858000"/>
                  </a:cubicBezTo>
                  <a:cubicBezTo>
                    <a:pt x="0" y="10645569"/>
                    <a:pt x="3070431" y="13716000"/>
                    <a:pt x="6858000" y="13716000"/>
                  </a:cubicBezTo>
                  <a:cubicBezTo>
                    <a:pt x="10645569" y="13716000"/>
                    <a:pt x="13716000" y="10645569"/>
                    <a:pt x="13716000" y="6858000"/>
                  </a:cubicBezTo>
                  <a:cubicBezTo>
                    <a:pt x="13716000" y="3070431"/>
                    <a:pt x="10645569" y="0"/>
                    <a:pt x="6858000" y="0"/>
                  </a:cubicBezTo>
                  <a:close/>
                </a:path>
              </a:pathLst>
            </a:custGeom>
            <a:blipFill>
              <a:blip r:embed="rId2"/>
              <a:stretch>
                <a:fillRect l="-15903" t="-15558" r="-16014" b="-16358"/>
              </a:stretch>
            </a:blipFill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6" name="TextBox 6"/>
          <p:cNvSpPr txBox="1"/>
          <p:nvPr/>
        </p:nvSpPr>
        <p:spPr>
          <a:xfrm rot="-5400000">
            <a:off x="-1784985" y="4784090"/>
            <a:ext cx="7960995" cy="9874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6999"/>
              </a:lnSpc>
            </a:pPr>
            <a:r>
              <a:rPr lang="en-US" sz="6999">
                <a:solidFill>
                  <a:srgbClr val="EDF0F2"/>
                </a:solidFill>
                <a:latin typeface="Poppins"/>
                <a:ea typeface="Poppins"/>
                <a:cs typeface="Poppins"/>
                <a:sym typeface="Poppins"/>
              </a:rPr>
              <a:t>More information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5343525" y="250825"/>
            <a:ext cx="10990853" cy="7778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499"/>
              </a:lnSpc>
            </a:pPr>
            <a:r>
              <a:rPr lang="en-US" sz="5499">
                <a:solidFill>
                  <a:srgbClr val="03500F"/>
                </a:solidFill>
                <a:latin typeface="Poppins"/>
                <a:ea typeface="Poppins"/>
                <a:cs typeface="Poppins"/>
                <a:sym typeface="Poppins"/>
              </a:rPr>
              <a:t>SLIDE TITLE EXAMPLE</a:t>
            </a:r>
          </a:p>
        </p:txBody>
      </p:sp>
      <p:grpSp>
        <p:nvGrpSpPr>
          <p:cNvPr id="8" name="Group 8"/>
          <p:cNvGrpSpPr/>
          <p:nvPr/>
        </p:nvGrpSpPr>
        <p:grpSpPr>
          <a:xfrm>
            <a:off x="5343525" y="2459250"/>
            <a:ext cx="9565739" cy="3984354"/>
            <a:chOff x="0" y="0"/>
            <a:chExt cx="12754319" cy="5312472"/>
          </a:xfrm>
        </p:grpSpPr>
        <p:sp>
          <p:nvSpPr>
            <p:cNvPr id="9" name="TextBox 9"/>
            <p:cNvSpPr txBox="1"/>
            <p:nvPr/>
          </p:nvSpPr>
          <p:spPr>
            <a:xfrm>
              <a:off x="0" y="4897182"/>
              <a:ext cx="12754319" cy="41529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520"/>
                </a:lnSpc>
              </a:pPr>
              <a:endParaRPr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505671"/>
              <a:ext cx="12754319" cy="38969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518162" lvl="1" indent="-259081" algn="l">
                <a:lnSpc>
                  <a:spcPts val="3360"/>
                </a:lnSpc>
                <a:buFont typeface="Arial"/>
                <a:buChar char="•"/>
              </a:pPr>
              <a:r>
                <a:rPr lang="en-US" sz="2400" b="1">
                  <a:solidFill>
                    <a:srgbClr val="023B0B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Presenter:</a:t>
              </a:r>
              <a:r>
                <a:rPr lang="en-US" sz="2400">
                  <a:solidFill>
                    <a:srgbClr val="023B0B"/>
                  </a:solidFill>
                  <a:latin typeface="Poppins"/>
                  <a:ea typeface="Poppins"/>
                  <a:cs typeface="Poppins"/>
                  <a:sym typeface="Poppins"/>
                </a:rPr>
                <a:t>  </a:t>
              </a:r>
              <a:r>
                <a:rPr lang="en-US" sz="2400" u="sng">
                  <a:solidFill>
                    <a:srgbClr val="023B0B"/>
                  </a:solidFill>
                  <a:latin typeface="Poppins"/>
                  <a:ea typeface="Poppins"/>
                  <a:cs typeface="Poppins"/>
                  <a:sym typeface="Poppins"/>
                </a:rPr>
                <a:t>John Smith</a:t>
              </a:r>
            </a:p>
            <a:p>
              <a:pPr algn="l">
                <a:lnSpc>
                  <a:spcPts val="3360"/>
                </a:lnSpc>
              </a:pPr>
              <a:r>
                <a:rPr lang="en-US" sz="2400" u="sng">
                  <a:solidFill>
                    <a:srgbClr val="023B0B"/>
                  </a:solidFill>
                  <a:latin typeface="Poppins"/>
                  <a:ea typeface="Poppins"/>
                  <a:cs typeface="Poppins"/>
                  <a:sym typeface="Poppins"/>
                </a:rPr>
                <a:t>(Underline the presenting author’s name)</a:t>
              </a:r>
            </a:p>
            <a:p>
              <a:pPr marL="518162" lvl="1" indent="-259081" algn="l">
                <a:lnSpc>
                  <a:spcPts val="3360"/>
                </a:lnSpc>
                <a:buFont typeface="Arial"/>
                <a:buChar char="•"/>
              </a:pPr>
              <a:r>
                <a:rPr lang="en-US" sz="2400" b="1">
                  <a:solidFill>
                    <a:srgbClr val="023B0B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Co-Authors: </a:t>
              </a:r>
              <a:r>
                <a:rPr lang="en-US" sz="2400">
                  <a:solidFill>
                    <a:srgbClr val="023B0B"/>
                  </a:solidFill>
                  <a:latin typeface="Poppins"/>
                  <a:ea typeface="Poppins"/>
                  <a:cs typeface="Poppins"/>
                  <a:sym typeface="Poppins"/>
                </a:rPr>
                <a:t>Jane Doe, Mark Brown</a:t>
              </a:r>
            </a:p>
            <a:p>
              <a:pPr algn="l">
                <a:lnSpc>
                  <a:spcPts val="3360"/>
                </a:lnSpc>
              </a:pPr>
              <a:r>
                <a:rPr lang="en-US" sz="2400">
                  <a:solidFill>
                    <a:srgbClr val="023B0B"/>
                  </a:solidFill>
                  <a:latin typeface="Poppins"/>
                  <a:ea typeface="Poppins"/>
                  <a:cs typeface="Poppins"/>
                  <a:sym typeface="Poppins"/>
                </a:rPr>
                <a:t>(List all authors/contributors)</a:t>
              </a:r>
            </a:p>
            <a:p>
              <a:pPr algn="l">
                <a:lnSpc>
                  <a:spcPts val="3360"/>
                </a:lnSpc>
              </a:pPr>
              <a:endParaRPr lang="en-US" sz="2400">
                <a:solidFill>
                  <a:srgbClr val="023B0B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algn="l">
                <a:lnSpc>
                  <a:spcPts val="3360"/>
                </a:lnSpc>
              </a:pPr>
              <a:endParaRPr lang="en-US" sz="2400">
                <a:solidFill>
                  <a:srgbClr val="023B0B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algn="l">
                <a:lnSpc>
                  <a:spcPts val="3360"/>
                </a:lnSpc>
              </a:pPr>
              <a:endParaRPr lang="en-US" sz="2400">
                <a:solidFill>
                  <a:srgbClr val="023B0B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1" name="TextBox 11"/>
            <p:cNvSpPr txBox="1"/>
            <p:nvPr/>
          </p:nvSpPr>
          <p:spPr>
            <a:xfrm>
              <a:off x="0" y="-66675"/>
              <a:ext cx="12754319" cy="5441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360"/>
                </a:lnSpc>
              </a:pPr>
              <a:r>
                <a:rPr lang="en-US" sz="2400" b="1">
                  <a:solidFill>
                    <a:srgbClr val="023B0B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Presenter &amp; Co-Authors:</a:t>
              </a:r>
            </a:p>
          </p:txBody>
        </p:sp>
      </p:grpSp>
      <p:grpSp>
        <p:nvGrpSpPr>
          <p:cNvPr id="12" name="Group 12"/>
          <p:cNvGrpSpPr/>
          <p:nvPr/>
        </p:nvGrpSpPr>
        <p:grpSpPr>
          <a:xfrm>
            <a:off x="5343525" y="1291903"/>
            <a:ext cx="8066306" cy="2307954"/>
            <a:chOff x="0" y="0"/>
            <a:chExt cx="10755074" cy="3077272"/>
          </a:xfrm>
        </p:grpSpPr>
        <p:sp>
          <p:nvSpPr>
            <p:cNvPr id="13" name="TextBox 13"/>
            <p:cNvSpPr txBox="1"/>
            <p:nvPr/>
          </p:nvSpPr>
          <p:spPr>
            <a:xfrm>
              <a:off x="0" y="2661982"/>
              <a:ext cx="10755074" cy="41529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520"/>
                </a:lnSpc>
              </a:pPr>
              <a:endParaRPr/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0" y="1623271"/>
              <a:ext cx="10755074" cy="5441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360"/>
                </a:lnSpc>
              </a:pPr>
              <a:endParaRPr/>
            </a:p>
          </p:txBody>
        </p:sp>
        <p:sp>
          <p:nvSpPr>
            <p:cNvPr id="15" name="TextBox 15"/>
            <p:cNvSpPr txBox="1"/>
            <p:nvPr/>
          </p:nvSpPr>
          <p:spPr>
            <a:xfrm>
              <a:off x="0" y="-66675"/>
              <a:ext cx="10755074" cy="16617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360"/>
                </a:lnSpc>
              </a:pPr>
              <a:r>
                <a:rPr lang="en-US" sz="2400" b="1" dirty="0">
                  <a:solidFill>
                    <a:srgbClr val="023B0B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[Insert Conference Logo Here – e.g., Natural Science Baltic Conference Logo]</a:t>
              </a:r>
            </a:p>
            <a:p>
              <a:pPr algn="l">
                <a:lnSpc>
                  <a:spcPts val="3360"/>
                </a:lnSpc>
              </a:pPr>
              <a:endParaRPr lang="en-US" sz="2400" b="1" dirty="0">
                <a:solidFill>
                  <a:srgbClr val="023B0B"/>
                </a:solidFill>
                <a:latin typeface="Poppins Bold"/>
                <a:ea typeface="Poppins Bold"/>
                <a:cs typeface="Poppins Bold"/>
                <a:sym typeface="Poppins Bold"/>
              </a:endParaRPr>
            </a:p>
          </p:txBody>
        </p:sp>
      </p:grpSp>
      <p:sp>
        <p:nvSpPr>
          <p:cNvPr id="16" name="AutoShape 16"/>
          <p:cNvSpPr/>
          <p:nvPr/>
        </p:nvSpPr>
        <p:spPr>
          <a:xfrm flipV="1">
            <a:off x="5343525" y="2192202"/>
            <a:ext cx="9565739" cy="0"/>
          </a:xfrm>
          <a:prstGeom prst="line">
            <a:avLst/>
          </a:prstGeom>
          <a:ln w="19050" cap="flat">
            <a:solidFill>
              <a:srgbClr val="78C3E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grpSp>
        <p:nvGrpSpPr>
          <p:cNvPr id="17" name="Group 17"/>
          <p:cNvGrpSpPr/>
          <p:nvPr/>
        </p:nvGrpSpPr>
        <p:grpSpPr>
          <a:xfrm>
            <a:off x="5343525" y="4916502"/>
            <a:ext cx="9565739" cy="2357960"/>
            <a:chOff x="0" y="-66675"/>
            <a:chExt cx="12754319" cy="3143947"/>
          </a:xfrm>
        </p:grpSpPr>
        <p:sp>
          <p:nvSpPr>
            <p:cNvPr id="18" name="TextBox 18"/>
            <p:cNvSpPr txBox="1"/>
            <p:nvPr/>
          </p:nvSpPr>
          <p:spPr>
            <a:xfrm>
              <a:off x="0" y="2661982"/>
              <a:ext cx="12754319" cy="41529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520"/>
                </a:lnSpc>
              </a:pPr>
              <a:endParaRPr/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0" y="505670"/>
              <a:ext cx="12754319" cy="171363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360"/>
                </a:lnSpc>
              </a:pPr>
              <a:r>
                <a:rPr lang="en-US" sz="2400" dirty="0">
                  <a:solidFill>
                    <a:srgbClr val="023B0B"/>
                  </a:solidFill>
                  <a:latin typeface="Poppins"/>
                  <a:ea typeface="Poppins"/>
                  <a:cs typeface="Poppins"/>
                  <a:sym typeface="Poppins"/>
                </a:rPr>
                <a:t>Department of Organic Chemistry</a:t>
              </a:r>
            </a:p>
            <a:p>
              <a:pPr algn="l">
                <a:lnSpc>
                  <a:spcPts val="3360"/>
                </a:lnSpc>
              </a:pPr>
              <a:r>
                <a:rPr lang="en-US" sz="2400" dirty="0">
                  <a:solidFill>
                    <a:srgbClr val="023B0B"/>
                  </a:solidFill>
                  <a:latin typeface="Poppins"/>
                  <a:ea typeface="Poppins"/>
                  <a:cs typeface="Poppins"/>
                  <a:sym typeface="Poppins"/>
                </a:rPr>
                <a:t>Faculty of Chemistry, University of </a:t>
              </a:r>
              <a:r>
                <a:rPr lang="en-US" sz="2400" dirty="0" err="1">
                  <a:solidFill>
                    <a:srgbClr val="023B0B"/>
                  </a:solidFill>
                  <a:latin typeface="Poppins"/>
                  <a:ea typeface="Poppins"/>
                  <a:cs typeface="Poppins"/>
                  <a:sym typeface="Poppins"/>
                </a:rPr>
                <a:t>Gdańsk</a:t>
              </a:r>
              <a:endParaRPr lang="en-US" sz="2400" dirty="0">
                <a:solidFill>
                  <a:srgbClr val="023B0B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algn="l">
                <a:lnSpc>
                  <a:spcPts val="3360"/>
                </a:lnSpc>
              </a:pPr>
              <a:endParaRPr lang="en-US" sz="2400" dirty="0">
                <a:solidFill>
                  <a:srgbClr val="023B0B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0" name="TextBox 20"/>
            <p:cNvSpPr txBox="1"/>
            <p:nvPr/>
          </p:nvSpPr>
          <p:spPr>
            <a:xfrm>
              <a:off x="0" y="-66675"/>
              <a:ext cx="12754319" cy="5441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360"/>
                </a:lnSpc>
              </a:pPr>
              <a:r>
                <a:rPr lang="en-US" sz="2400" b="1">
                  <a:solidFill>
                    <a:srgbClr val="023B0B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Affiliation:</a:t>
              </a:r>
            </a:p>
          </p:txBody>
        </p:sp>
      </p:grpSp>
      <p:sp>
        <p:nvSpPr>
          <p:cNvPr id="21" name="AutoShape 21"/>
          <p:cNvSpPr/>
          <p:nvPr/>
        </p:nvSpPr>
        <p:spPr>
          <a:xfrm flipV="1">
            <a:off x="5343525" y="4733332"/>
            <a:ext cx="9565739" cy="0"/>
          </a:xfrm>
          <a:prstGeom prst="line">
            <a:avLst/>
          </a:prstGeom>
          <a:ln w="19050" cap="flat">
            <a:solidFill>
              <a:srgbClr val="78C3E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grpSp>
        <p:nvGrpSpPr>
          <p:cNvPr id="22" name="Group 22"/>
          <p:cNvGrpSpPr/>
          <p:nvPr/>
        </p:nvGrpSpPr>
        <p:grpSpPr>
          <a:xfrm>
            <a:off x="5343525" y="6669823"/>
            <a:ext cx="9565739" cy="2357960"/>
            <a:chOff x="0" y="-66675"/>
            <a:chExt cx="12754319" cy="3143947"/>
          </a:xfrm>
        </p:grpSpPr>
        <p:sp>
          <p:nvSpPr>
            <p:cNvPr id="23" name="TextBox 23"/>
            <p:cNvSpPr txBox="1"/>
            <p:nvPr/>
          </p:nvSpPr>
          <p:spPr>
            <a:xfrm>
              <a:off x="0" y="2661982"/>
              <a:ext cx="12754319" cy="41529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520"/>
                </a:lnSpc>
              </a:pPr>
              <a:endParaRPr/>
            </a:p>
          </p:txBody>
        </p:sp>
        <p:sp>
          <p:nvSpPr>
            <p:cNvPr id="24" name="TextBox 24"/>
            <p:cNvSpPr txBox="1"/>
            <p:nvPr/>
          </p:nvSpPr>
          <p:spPr>
            <a:xfrm>
              <a:off x="0" y="505670"/>
              <a:ext cx="12754319" cy="113227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360"/>
                </a:lnSpc>
              </a:pPr>
              <a:r>
                <a:rPr lang="en-US" sz="2400" dirty="0">
                  <a:solidFill>
                    <a:srgbClr val="023B0B"/>
                  </a:solidFill>
                  <a:latin typeface="Poppins"/>
                  <a:ea typeface="Poppins"/>
                  <a:cs typeface="Poppins"/>
                  <a:sym typeface="Poppins"/>
                </a:rPr>
                <a:t>Study of the fibrillization process of short peptide fragments</a:t>
              </a:r>
            </a:p>
            <a:p>
              <a:pPr algn="l">
                <a:lnSpc>
                  <a:spcPts val="3360"/>
                </a:lnSpc>
              </a:pPr>
              <a:endParaRPr lang="en-US" sz="2400" dirty="0">
                <a:solidFill>
                  <a:srgbClr val="023B0B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5" name="TextBox 25"/>
            <p:cNvSpPr txBox="1"/>
            <p:nvPr/>
          </p:nvSpPr>
          <p:spPr>
            <a:xfrm>
              <a:off x="0" y="-66675"/>
              <a:ext cx="12754319" cy="5441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360"/>
                </a:lnSpc>
              </a:pPr>
              <a:r>
                <a:rPr lang="en-US" sz="2400" b="1">
                  <a:solidFill>
                    <a:srgbClr val="023B0B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Poster Title:</a:t>
              </a:r>
            </a:p>
          </p:txBody>
        </p:sp>
      </p:grpSp>
      <p:sp>
        <p:nvSpPr>
          <p:cNvPr id="26" name="AutoShape 26"/>
          <p:cNvSpPr/>
          <p:nvPr/>
        </p:nvSpPr>
        <p:spPr>
          <a:xfrm flipV="1">
            <a:off x="5343525" y="6453129"/>
            <a:ext cx="9565739" cy="0"/>
          </a:xfrm>
          <a:prstGeom prst="line">
            <a:avLst/>
          </a:prstGeom>
          <a:ln w="19050" cap="flat">
            <a:solidFill>
              <a:srgbClr val="78C3E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27" name="AutoShape 27"/>
          <p:cNvSpPr/>
          <p:nvPr/>
        </p:nvSpPr>
        <p:spPr>
          <a:xfrm flipV="1">
            <a:off x="5343525" y="8191634"/>
            <a:ext cx="9565739" cy="0"/>
          </a:xfrm>
          <a:prstGeom prst="line">
            <a:avLst/>
          </a:prstGeom>
          <a:ln w="19050" cap="flat">
            <a:solidFill>
              <a:srgbClr val="78C3E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grpSp>
        <p:nvGrpSpPr>
          <p:cNvPr id="28" name="Group 28"/>
          <p:cNvGrpSpPr/>
          <p:nvPr/>
        </p:nvGrpSpPr>
        <p:grpSpPr>
          <a:xfrm>
            <a:off x="5343525" y="8397575"/>
            <a:ext cx="9565739" cy="2727054"/>
            <a:chOff x="0" y="0"/>
            <a:chExt cx="12754319" cy="3636072"/>
          </a:xfrm>
        </p:grpSpPr>
        <p:sp>
          <p:nvSpPr>
            <p:cNvPr id="29" name="TextBox 29"/>
            <p:cNvSpPr txBox="1"/>
            <p:nvPr/>
          </p:nvSpPr>
          <p:spPr>
            <a:xfrm>
              <a:off x="0" y="3220782"/>
              <a:ext cx="12754319" cy="41529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520"/>
                </a:lnSpc>
              </a:pPr>
              <a:endParaRPr/>
            </a:p>
          </p:txBody>
        </p:sp>
        <p:sp>
          <p:nvSpPr>
            <p:cNvPr id="30" name="TextBox 30"/>
            <p:cNvSpPr txBox="1"/>
            <p:nvPr/>
          </p:nvSpPr>
          <p:spPr>
            <a:xfrm>
              <a:off x="0" y="505671"/>
              <a:ext cx="12754319" cy="22205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518162" lvl="1" indent="-259081" algn="l">
                <a:lnSpc>
                  <a:spcPts val="3360"/>
                </a:lnSpc>
                <a:buFont typeface="Arial"/>
                <a:buChar char="•"/>
              </a:pPr>
              <a:r>
                <a:rPr lang="en-US" sz="2400" b="1">
                  <a:solidFill>
                    <a:srgbClr val="023B0B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Email:</a:t>
              </a:r>
              <a:r>
                <a:rPr lang="en-US" sz="2400">
                  <a:solidFill>
                    <a:srgbClr val="023B0B"/>
                  </a:solidFill>
                  <a:latin typeface="Poppins"/>
                  <a:ea typeface="Poppins"/>
                  <a:cs typeface="Poppins"/>
                  <a:sym typeface="Poppins"/>
                </a:rPr>
                <a:t> john.smith@example.edu</a:t>
              </a:r>
            </a:p>
            <a:p>
              <a:pPr marL="518162" lvl="1" indent="-259081" algn="l">
                <a:lnSpc>
                  <a:spcPts val="3360"/>
                </a:lnSpc>
                <a:buFont typeface="Arial"/>
                <a:buChar char="•"/>
              </a:pPr>
              <a:r>
                <a:rPr lang="en-US" sz="2400" b="1">
                  <a:solidFill>
                    <a:srgbClr val="023B0B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Website: </a:t>
              </a:r>
              <a:r>
                <a:rPr lang="en-US" sz="2400" u="sng">
                  <a:solidFill>
                    <a:srgbClr val="023B0B"/>
                  </a:solidFill>
                  <a:latin typeface="Poppins"/>
                  <a:ea typeface="Poppins"/>
                  <a:cs typeface="Poppins"/>
                  <a:sym typeface="Poppins"/>
                </a:rPr>
                <a:t>https://nsbc.ug.edu.pl/</a:t>
              </a:r>
            </a:p>
            <a:p>
              <a:pPr marL="518162" lvl="1" indent="-259081" algn="l">
                <a:lnSpc>
                  <a:spcPts val="3360"/>
                </a:lnSpc>
                <a:buFont typeface="Arial"/>
                <a:buChar char="•"/>
              </a:pPr>
              <a:r>
                <a:rPr lang="en-US" sz="2400" b="1">
                  <a:solidFill>
                    <a:srgbClr val="023B0B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Date of Presentation: </a:t>
              </a:r>
              <a:r>
                <a:rPr lang="en-US" sz="2400">
                  <a:solidFill>
                    <a:srgbClr val="023B0B"/>
                  </a:solidFill>
                  <a:latin typeface="Poppins"/>
                  <a:ea typeface="Poppins"/>
                  <a:cs typeface="Poppins"/>
                  <a:sym typeface="Poppins"/>
                </a:rPr>
                <a:t>may 10, 2025</a:t>
              </a:r>
            </a:p>
            <a:p>
              <a:pPr algn="l">
                <a:lnSpc>
                  <a:spcPts val="3360"/>
                </a:lnSpc>
              </a:pPr>
              <a:endParaRPr lang="en-US" sz="2400">
                <a:solidFill>
                  <a:srgbClr val="023B0B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31" name="TextBox 31"/>
            <p:cNvSpPr txBox="1"/>
            <p:nvPr/>
          </p:nvSpPr>
          <p:spPr>
            <a:xfrm>
              <a:off x="0" y="-66675"/>
              <a:ext cx="12754319" cy="5441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360"/>
                </a:lnSpc>
              </a:pPr>
              <a:r>
                <a:rPr lang="en-US" sz="2400" b="1">
                  <a:solidFill>
                    <a:srgbClr val="023B0B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Contact Information:</a:t>
              </a:r>
            </a:p>
          </p:txBody>
        </p:sp>
      </p:grpSp>
      <p:sp>
        <p:nvSpPr>
          <p:cNvPr id="32" name="TextBox 32"/>
          <p:cNvSpPr txBox="1"/>
          <p:nvPr/>
        </p:nvSpPr>
        <p:spPr>
          <a:xfrm>
            <a:off x="15826648" y="9435348"/>
            <a:ext cx="1432652" cy="3257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520"/>
              </a:lnSpc>
            </a:pPr>
            <a:r>
              <a:rPr lang="en-US" sz="1800">
                <a:solidFill>
                  <a:srgbClr val="023B0B"/>
                </a:solidFill>
                <a:latin typeface="Poppins"/>
                <a:ea typeface="Poppins"/>
                <a:cs typeface="Poppins"/>
                <a:sym typeface="Poppins"/>
              </a:rPr>
              <a:t>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1C6EE5-2E19-7C35-AF77-E0F814F18D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9D8CADCC-69DE-A4C8-DD68-FCB1A052A323}"/>
              </a:ext>
            </a:extLst>
          </p:cNvPr>
          <p:cNvGrpSpPr/>
          <p:nvPr/>
        </p:nvGrpSpPr>
        <p:grpSpPr>
          <a:xfrm rot="5400000">
            <a:off x="8023225" y="-8023225"/>
            <a:ext cx="2241551" cy="18288000"/>
            <a:chOff x="0" y="0"/>
            <a:chExt cx="1055225" cy="8609203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9814F1E1-051E-7060-ACF0-0C4812AAA8F8}"/>
                </a:ext>
              </a:extLst>
            </p:cNvPr>
            <p:cNvSpPr/>
            <p:nvPr/>
          </p:nvSpPr>
          <p:spPr>
            <a:xfrm>
              <a:off x="0" y="0"/>
              <a:ext cx="1055225" cy="8609202"/>
            </a:xfrm>
            <a:custGeom>
              <a:avLst/>
              <a:gdLst/>
              <a:ahLst/>
              <a:cxnLst/>
              <a:rect l="l" t="t" r="r" b="b"/>
              <a:pathLst>
                <a:path w="1055225" h="8609202">
                  <a:moveTo>
                    <a:pt x="0" y="0"/>
                  </a:moveTo>
                  <a:lnTo>
                    <a:pt x="1055225" y="0"/>
                  </a:lnTo>
                  <a:lnTo>
                    <a:pt x="1055225" y="8609202"/>
                  </a:lnTo>
                  <a:lnTo>
                    <a:pt x="0" y="8609202"/>
                  </a:lnTo>
                  <a:close/>
                </a:path>
              </a:pathLst>
            </a:custGeom>
            <a:solidFill>
              <a:srgbClr val="023B0B"/>
            </a:solidFill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4" name="TextBox 4">
            <a:extLst>
              <a:ext uri="{FF2B5EF4-FFF2-40B4-BE49-F238E27FC236}">
                <a16:creationId xmlns:a16="http://schemas.microsoft.com/office/drawing/2014/main" id="{0CB00CB9-C0F5-2A49-A4CA-69791AE09692}"/>
              </a:ext>
            </a:extLst>
          </p:cNvPr>
          <p:cNvSpPr txBox="1"/>
          <p:nvPr/>
        </p:nvSpPr>
        <p:spPr>
          <a:xfrm>
            <a:off x="4398774" y="661353"/>
            <a:ext cx="9490451" cy="179715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924"/>
              </a:lnSpc>
            </a:pPr>
            <a:r>
              <a:rPr lang="en-US" sz="6924" dirty="0">
                <a:solidFill>
                  <a:srgbClr val="EDF0F2"/>
                </a:solidFill>
                <a:latin typeface="Poppins"/>
                <a:ea typeface="Poppins"/>
                <a:cs typeface="Poppins"/>
                <a:sym typeface="Poppins"/>
              </a:rPr>
              <a:t>Amyloid fibrils</a:t>
            </a:r>
          </a:p>
          <a:p>
            <a:pPr algn="ctr">
              <a:lnSpc>
                <a:spcPts val="6924"/>
              </a:lnSpc>
            </a:pPr>
            <a:endParaRPr lang="en-US" sz="6924" dirty="0">
              <a:solidFill>
                <a:srgbClr val="EDF0F2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" name="AutoShape 5">
            <a:extLst>
              <a:ext uri="{FF2B5EF4-FFF2-40B4-BE49-F238E27FC236}">
                <a16:creationId xmlns:a16="http://schemas.microsoft.com/office/drawing/2014/main" id="{0FE5A613-E8DC-6797-C1FA-943B31A27909}"/>
              </a:ext>
            </a:extLst>
          </p:cNvPr>
          <p:cNvSpPr/>
          <p:nvPr/>
        </p:nvSpPr>
        <p:spPr>
          <a:xfrm>
            <a:off x="1028700" y="9229725"/>
            <a:ext cx="6330766" cy="0"/>
          </a:xfrm>
          <a:prstGeom prst="line">
            <a:avLst/>
          </a:prstGeom>
          <a:ln w="19050" cap="flat">
            <a:solidFill>
              <a:srgbClr val="78C3E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6" name="AutoShape 6">
            <a:extLst>
              <a:ext uri="{FF2B5EF4-FFF2-40B4-BE49-F238E27FC236}">
                <a16:creationId xmlns:a16="http://schemas.microsoft.com/office/drawing/2014/main" id="{A109774D-3B1D-285B-4624-3BE8F9715FC9}"/>
              </a:ext>
            </a:extLst>
          </p:cNvPr>
          <p:cNvSpPr/>
          <p:nvPr/>
        </p:nvSpPr>
        <p:spPr>
          <a:xfrm>
            <a:off x="10928520" y="9210675"/>
            <a:ext cx="6330766" cy="9525"/>
          </a:xfrm>
          <a:prstGeom prst="line">
            <a:avLst/>
          </a:prstGeom>
          <a:ln w="19050" cap="flat">
            <a:solidFill>
              <a:srgbClr val="78C3E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grpSp>
        <p:nvGrpSpPr>
          <p:cNvPr id="7" name="Group 7">
            <a:extLst>
              <a:ext uri="{FF2B5EF4-FFF2-40B4-BE49-F238E27FC236}">
                <a16:creationId xmlns:a16="http://schemas.microsoft.com/office/drawing/2014/main" id="{CEAAE740-2B89-1438-D1F4-F07FA1888F2B}"/>
              </a:ext>
            </a:extLst>
          </p:cNvPr>
          <p:cNvGrpSpPr/>
          <p:nvPr/>
        </p:nvGrpSpPr>
        <p:grpSpPr>
          <a:xfrm>
            <a:off x="1513410" y="2372814"/>
            <a:ext cx="15261180" cy="1938860"/>
            <a:chOff x="0" y="-66675"/>
            <a:chExt cx="20348240" cy="2585147"/>
          </a:xfrm>
        </p:grpSpPr>
        <p:sp>
          <p:nvSpPr>
            <p:cNvPr id="8" name="TextBox 8">
              <a:extLst>
                <a:ext uri="{FF2B5EF4-FFF2-40B4-BE49-F238E27FC236}">
                  <a16:creationId xmlns:a16="http://schemas.microsoft.com/office/drawing/2014/main" id="{786E3CB0-ACD0-04AF-DBFE-265061CABA1A}"/>
                </a:ext>
              </a:extLst>
            </p:cNvPr>
            <p:cNvSpPr txBox="1"/>
            <p:nvPr/>
          </p:nvSpPr>
          <p:spPr>
            <a:xfrm>
              <a:off x="0" y="2103182"/>
              <a:ext cx="20348240" cy="41529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520"/>
                </a:lnSpc>
              </a:pPr>
              <a:endParaRPr/>
            </a:p>
          </p:txBody>
        </p:sp>
        <p:sp>
          <p:nvSpPr>
            <p:cNvPr id="9" name="TextBox 9">
              <a:extLst>
                <a:ext uri="{FF2B5EF4-FFF2-40B4-BE49-F238E27FC236}">
                  <a16:creationId xmlns:a16="http://schemas.microsoft.com/office/drawing/2014/main" id="{C5873386-6B76-9415-CB9D-86440A970308}"/>
                </a:ext>
              </a:extLst>
            </p:cNvPr>
            <p:cNvSpPr txBox="1"/>
            <p:nvPr/>
          </p:nvSpPr>
          <p:spPr>
            <a:xfrm>
              <a:off x="0" y="1064471"/>
              <a:ext cx="20348240" cy="5441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360"/>
                </a:lnSpc>
              </a:pPr>
              <a:endParaRPr/>
            </a:p>
          </p:txBody>
        </p:sp>
        <p:sp>
          <p:nvSpPr>
            <p:cNvPr id="10" name="TextBox 10">
              <a:extLst>
                <a:ext uri="{FF2B5EF4-FFF2-40B4-BE49-F238E27FC236}">
                  <a16:creationId xmlns:a16="http://schemas.microsoft.com/office/drawing/2014/main" id="{29095A10-F481-B067-6102-15A6749CFBB8}"/>
                </a:ext>
              </a:extLst>
            </p:cNvPr>
            <p:cNvSpPr txBox="1"/>
            <p:nvPr/>
          </p:nvSpPr>
          <p:spPr>
            <a:xfrm>
              <a:off x="0" y="-66675"/>
              <a:ext cx="20348240" cy="113227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360"/>
                </a:lnSpc>
              </a:pPr>
              <a:r>
                <a:rPr lang="en-US" sz="2400" b="1" dirty="0">
                  <a:solidFill>
                    <a:srgbClr val="FF0000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This is an example of a presentation. Pay attention when preparing your presentation to make sure the text is visible to your audience. </a:t>
              </a:r>
            </a:p>
          </p:txBody>
        </p:sp>
      </p:grpSp>
      <p:sp>
        <p:nvSpPr>
          <p:cNvPr id="11" name="TextBox 11">
            <a:extLst>
              <a:ext uri="{FF2B5EF4-FFF2-40B4-BE49-F238E27FC236}">
                <a16:creationId xmlns:a16="http://schemas.microsoft.com/office/drawing/2014/main" id="{C8CD1F99-C9E8-C4E9-8718-2832ABF2ADC9}"/>
              </a:ext>
            </a:extLst>
          </p:cNvPr>
          <p:cNvSpPr txBox="1"/>
          <p:nvPr/>
        </p:nvSpPr>
        <p:spPr>
          <a:xfrm>
            <a:off x="17114118" y="9435348"/>
            <a:ext cx="145182" cy="3257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520"/>
              </a:lnSpc>
            </a:pPr>
            <a:r>
              <a:rPr lang="en-US" sz="1800">
                <a:solidFill>
                  <a:srgbClr val="023B0B"/>
                </a:solidFill>
                <a:latin typeface="Poppins"/>
                <a:ea typeface="Poppins"/>
                <a:cs typeface="Poppins"/>
                <a:sym typeface="Poppins"/>
              </a:rPr>
              <a:t>6</a:t>
            </a:r>
          </a:p>
        </p:txBody>
      </p:sp>
      <p:grpSp>
        <p:nvGrpSpPr>
          <p:cNvPr id="12" name="Group 12">
            <a:extLst>
              <a:ext uri="{FF2B5EF4-FFF2-40B4-BE49-F238E27FC236}">
                <a16:creationId xmlns:a16="http://schemas.microsoft.com/office/drawing/2014/main" id="{9DBDBCF9-7168-4C55-9A94-D05D83182381}"/>
              </a:ext>
            </a:extLst>
          </p:cNvPr>
          <p:cNvGrpSpPr/>
          <p:nvPr/>
        </p:nvGrpSpPr>
        <p:grpSpPr>
          <a:xfrm>
            <a:off x="1028700" y="3889329"/>
            <a:ext cx="7910608" cy="4872560"/>
            <a:chOff x="0" y="-66675"/>
            <a:chExt cx="10547478" cy="6496747"/>
          </a:xfrm>
        </p:grpSpPr>
        <p:sp>
          <p:nvSpPr>
            <p:cNvPr id="13" name="TextBox 13">
              <a:extLst>
                <a:ext uri="{FF2B5EF4-FFF2-40B4-BE49-F238E27FC236}">
                  <a16:creationId xmlns:a16="http://schemas.microsoft.com/office/drawing/2014/main" id="{8E74CF6B-4393-E505-4EE4-2250B7A83165}"/>
                </a:ext>
              </a:extLst>
            </p:cNvPr>
            <p:cNvSpPr txBox="1"/>
            <p:nvPr/>
          </p:nvSpPr>
          <p:spPr>
            <a:xfrm>
              <a:off x="0" y="6014782"/>
              <a:ext cx="10547478" cy="41529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520"/>
                </a:lnSpc>
              </a:pPr>
              <a:endParaRPr/>
            </a:p>
          </p:txBody>
        </p:sp>
        <p:sp>
          <p:nvSpPr>
            <p:cNvPr id="14" name="TextBox 14">
              <a:extLst>
                <a:ext uri="{FF2B5EF4-FFF2-40B4-BE49-F238E27FC236}">
                  <a16:creationId xmlns:a16="http://schemas.microsoft.com/office/drawing/2014/main" id="{C5D3219F-3304-51D1-78BF-89AF01651A06}"/>
                </a:ext>
              </a:extLst>
            </p:cNvPr>
            <p:cNvSpPr txBox="1"/>
            <p:nvPr/>
          </p:nvSpPr>
          <p:spPr>
            <a:xfrm>
              <a:off x="0" y="505671"/>
              <a:ext cx="10547478" cy="345769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360"/>
                </a:lnSpc>
              </a:pPr>
              <a:r>
                <a:rPr lang="en-US" sz="2400" dirty="0">
                  <a:solidFill>
                    <a:srgbClr val="023B0B"/>
                  </a:solidFill>
                  <a:latin typeface="Poppins"/>
                  <a:ea typeface="Poppins"/>
                  <a:cs typeface="Poppins"/>
                  <a:sym typeface="Poppins"/>
                </a:rPr>
                <a:t>Constructed of β-sheets successively superimposed on each other;</a:t>
              </a:r>
            </a:p>
            <a:p>
              <a:pPr algn="l">
                <a:lnSpc>
                  <a:spcPts val="3360"/>
                </a:lnSpc>
              </a:pPr>
              <a:r>
                <a:rPr lang="en-US" sz="2400" dirty="0">
                  <a:solidFill>
                    <a:srgbClr val="023B0B"/>
                  </a:solidFill>
                  <a:latin typeface="Poppins"/>
                  <a:ea typeface="Poppins"/>
                  <a:cs typeface="Poppins"/>
                  <a:sym typeface="Poppins"/>
                </a:rPr>
                <a:t>Highly ordered</a:t>
              </a:r>
            </a:p>
            <a:p>
              <a:pPr algn="l">
                <a:lnSpc>
                  <a:spcPts val="3360"/>
                </a:lnSpc>
              </a:pPr>
              <a:r>
                <a:rPr lang="en-US" sz="2400" dirty="0">
                  <a:solidFill>
                    <a:srgbClr val="023B0B"/>
                  </a:solidFill>
                  <a:latin typeface="Poppins"/>
                  <a:ea typeface="Poppins"/>
                  <a:cs typeface="Poppins"/>
                  <a:sym typeface="Poppins"/>
                </a:rPr>
                <a:t>Capable of self-association</a:t>
              </a:r>
            </a:p>
            <a:p>
              <a:pPr algn="l">
                <a:lnSpc>
                  <a:spcPts val="3360"/>
                </a:lnSpc>
              </a:pPr>
              <a:r>
                <a:rPr lang="en-US" sz="2400" dirty="0">
                  <a:solidFill>
                    <a:srgbClr val="023B0B"/>
                  </a:solidFill>
                  <a:latin typeface="Poppins"/>
                  <a:ea typeface="Poppins"/>
                  <a:cs typeface="Poppins"/>
                  <a:sym typeface="Poppins"/>
                </a:rPr>
                <a:t>Cause diseases of amyloidogenic origin, e.g. Alzheimer's disease</a:t>
              </a:r>
            </a:p>
          </p:txBody>
        </p:sp>
        <p:sp>
          <p:nvSpPr>
            <p:cNvPr id="15" name="TextBox 15">
              <a:extLst>
                <a:ext uri="{FF2B5EF4-FFF2-40B4-BE49-F238E27FC236}">
                  <a16:creationId xmlns:a16="http://schemas.microsoft.com/office/drawing/2014/main" id="{308CB6E5-1D9E-18CE-A71A-AEC1D6B7F411}"/>
                </a:ext>
              </a:extLst>
            </p:cNvPr>
            <p:cNvSpPr txBox="1"/>
            <p:nvPr/>
          </p:nvSpPr>
          <p:spPr>
            <a:xfrm>
              <a:off x="0" y="-66675"/>
              <a:ext cx="10547478" cy="55092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360"/>
                </a:lnSpc>
              </a:pPr>
              <a:endParaRPr lang="en-US" sz="2400" b="1" dirty="0">
                <a:solidFill>
                  <a:srgbClr val="023B0B"/>
                </a:solidFill>
                <a:latin typeface="Poppins Bold"/>
                <a:ea typeface="Poppins Bold"/>
                <a:cs typeface="Poppins Bold"/>
                <a:sym typeface="Poppins Bold"/>
              </a:endParaRPr>
            </a:p>
          </p:txBody>
        </p:sp>
      </p:grpSp>
      <p:pic>
        <p:nvPicPr>
          <p:cNvPr id="20" name="Obraz 19">
            <a:extLst>
              <a:ext uri="{FF2B5EF4-FFF2-40B4-BE49-F238E27FC236}">
                <a16:creationId xmlns:a16="http://schemas.microsoft.com/office/drawing/2014/main" id="{0369839A-33C1-1DB6-9D88-F7381F86FFF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5200" y="3482312"/>
            <a:ext cx="4876800" cy="3758246"/>
          </a:xfrm>
          <a:prstGeom prst="rect">
            <a:avLst/>
          </a:prstGeom>
        </p:spPr>
      </p:pic>
      <p:sp>
        <p:nvSpPr>
          <p:cNvPr id="21" name="TextBox 14">
            <a:extLst>
              <a:ext uri="{FF2B5EF4-FFF2-40B4-BE49-F238E27FC236}">
                <a16:creationId xmlns:a16="http://schemas.microsoft.com/office/drawing/2014/main" id="{6FE31803-2F39-AB2A-E88B-BBC1BA6E58F4}"/>
              </a:ext>
            </a:extLst>
          </p:cNvPr>
          <p:cNvSpPr txBox="1"/>
          <p:nvPr/>
        </p:nvSpPr>
        <p:spPr>
          <a:xfrm>
            <a:off x="9933921" y="7525789"/>
            <a:ext cx="7910608" cy="12852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360"/>
              </a:lnSpc>
            </a:pPr>
            <a:r>
              <a:rPr lang="en-US" sz="2400" dirty="0">
                <a:solidFill>
                  <a:srgbClr val="023B0B"/>
                </a:solidFill>
                <a:latin typeface="Poppins"/>
                <a:ea typeface="Poppins"/>
                <a:cs typeface="Poppins"/>
                <a:sym typeface="Poppins"/>
              </a:rPr>
              <a:t>Figure 1. Microscopic image of amyloid fibrils (A), model of the fibril structure (B) composed of parallel arranged beta sheet structures (C).</a:t>
            </a:r>
          </a:p>
        </p:txBody>
      </p:sp>
    </p:spTree>
    <p:extLst>
      <p:ext uri="{BB962C8B-B14F-4D97-AF65-F5344CB8AC3E}">
        <p14:creationId xmlns:p14="http://schemas.microsoft.com/office/powerpoint/2010/main" val="3668032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5400000">
            <a:off x="8023225" y="-8023225"/>
            <a:ext cx="2241551" cy="18288000"/>
            <a:chOff x="0" y="0"/>
            <a:chExt cx="1055225" cy="860920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055225" cy="8609202"/>
            </a:xfrm>
            <a:custGeom>
              <a:avLst/>
              <a:gdLst/>
              <a:ahLst/>
              <a:cxnLst/>
              <a:rect l="l" t="t" r="r" b="b"/>
              <a:pathLst>
                <a:path w="1055225" h="8609202">
                  <a:moveTo>
                    <a:pt x="0" y="0"/>
                  </a:moveTo>
                  <a:lnTo>
                    <a:pt x="1055225" y="0"/>
                  </a:lnTo>
                  <a:lnTo>
                    <a:pt x="1055225" y="8609202"/>
                  </a:lnTo>
                  <a:lnTo>
                    <a:pt x="0" y="8609202"/>
                  </a:lnTo>
                  <a:close/>
                </a:path>
              </a:pathLst>
            </a:custGeom>
            <a:solidFill>
              <a:srgbClr val="023B0B"/>
            </a:solidFill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4" name="TextBox 4"/>
          <p:cNvSpPr txBox="1"/>
          <p:nvPr/>
        </p:nvSpPr>
        <p:spPr>
          <a:xfrm>
            <a:off x="4398774" y="661353"/>
            <a:ext cx="9490451" cy="179715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924"/>
              </a:lnSpc>
            </a:pPr>
            <a:r>
              <a:rPr lang="en-US" sz="6924" dirty="0">
                <a:solidFill>
                  <a:srgbClr val="EDF0F2"/>
                </a:solidFill>
                <a:latin typeface="Poppins"/>
                <a:ea typeface="Poppins"/>
                <a:cs typeface="Poppins"/>
                <a:sym typeface="Poppins"/>
              </a:rPr>
              <a:t>Amyloid fibrils</a:t>
            </a:r>
          </a:p>
          <a:p>
            <a:pPr algn="ctr">
              <a:lnSpc>
                <a:spcPts val="6924"/>
              </a:lnSpc>
            </a:pPr>
            <a:endParaRPr lang="en-US" sz="6924" dirty="0">
              <a:solidFill>
                <a:srgbClr val="EDF0F2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" name="AutoShape 5"/>
          <p:cNvSpPr/>
          <p:nvPr/>
        </p:nvSpPr>
        <p:spPr>
          <a:xfrm>
            <a:off x="1028700" y="9229725"/>
            <a:ext cx="6330766" cy="0"/>
          </a:xfrm>
          <a:prstGeom prst="line">
            <a:avLst/>
          </a:prstGeom>
          <a:ln w="19050" cap="flat">
            <a:solidFill>
              <a:srgbClr val="78C3E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6" name="AutoShape 6"/>
          <p:cNvSpPr/>
          <p:nvPr/>
        </p:nvSpPr>
        <p:spPr>
          <a:xfrm>
            <a:off x="10928520" y="9210675"/>
            <a:ext cx="6330766" cy="9525"/>
          </a:xfrm>
          <a:prstGeom prst="line">
            <a:avLst/>
          </a:prstGeom>
          <a:ln w="19050" cap="flat">
            <a:solidFill>
              <a:srgbClr val="78C3E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grpSp>
        <p:nvGrpSpPr>
          <p:cNvPr id="7" name="Group 7"/>
          <p:cNvGrpSpPr/>
          <p:nvPr/>
        </p:nvGrpSpPr>
        <p:grpSpPr>
          <a:xfrm>
            <a:off x="1513410" y="2372814"/>
            <a:ext cx="15261180" cy="1938860"/>
            <a:chOff x="0" y="-66675"/>
            <a:chExt cx="20348240" cy="2585147"/>
          </a:xfrm>
        </p:grpSpPr>
        <p:sp>
          <p:nvSpPr>
            <p:cNvPr id="8" name="TextBox 8"/>
            <p:cNvSpPr txBox="1"/>
            <p:nvPr/>
          </p:nvSpPr>
          <p:spPr>
            <a:xfrm>
              <a:off x="0" y="2103182"/>
              <a:ext cx="20348240" cy="41529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520"/>
                </a:lnSpc>
              </a:pPr>
              <a:endParaRPr/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0" y="1064471"/>
              <a:ext cx="20348240" cy="5441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360"/>
                </a:lnSpc>
              </a:pPr>
              <a:endParaRPr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66675"/>
              <a:ext cx="20348240" cy="113227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360"/>
                </a:lnSpc>
              </a:pPr>
              <a:r>
                <a:rPr lang="en-US" sz="2400" b="1" dirty="0">
                  <a:solidFill>
                    <a:srgbClr val="FF0000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This is an example of a presentation. Pay attention when preparing your presentation to make sure the text is visible to your audience. </a:t>
              </a:r>
            </a:p>
          </p:txBody>
        </p:sp>
      </p:grpSp>
      <p:sp>
        <p:nvSpPr>
          <p:cNvPr id="11" name="TextBox 11"/>
          <p:cNvSpPr txBox="1"/>
          <p:nvPr/>
        </p:nvSpPr>
        <p:spPr>
          <a:xfrm>
            <a:off x="17114118" y="9435348"/>
            <a:ext cx="145182" cy="3257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520"/>
              </a:lnSpc>
            </a:pPr>
            <a:r>
              <a:rPr lang="en-US" sz="1800">
                <a:solidFill>
                  <a:srgbClr val="023B0B"/>
                </a:solidFill>
                <a:latin typeface="Poppins"/>
                <a:ea typeface="Poppins"/>
                <a:cs typeface="Poppins"/>
                <a:sym typeface="Poppins"/>
              </a:rPr>
              <a:t>6</a:t>
            </a:r>
          </a:p>
        </p:txBody>
      </p:sp>
      <p:grpSp>
        <p:nvGrpSpPr>
          <p:cNvPr id="12" name="Group 12"/>
          <p:cNvGrpSpPr/>
          <p:nvPr/>
        </p:nvGrpSpPr>
        <p:grpSpPr>
          <a:xfrm>
            <a:off x="1028700" y="3889329"/>
            <a:ext cx="7910608" cy="4872560"/>
            <a:chOff x="0" y="-66675"/>
            <a:chExt cx="10547478" cy="6496747"/>
          </a:xfrm>
        </p:grpSpPr>
        <p:sp>
          <p:nvSpPr>
            <p:cNvPr id="13" name="TextBox 13"/>
            <p:cNvSpPr txBox="1"/>
            <p:nvPr/>
          </p:nvSpPr>
          <p:spPr>
            <a:xfrm>
              <a:off x="0" y="6014782"/>
              <a:ext cx="10547478" cy="41529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520"/>
                </a:lnSpc>
              </a:pPr>
              <a:endParaRPr/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0" y="505671"/>
              <a:ext cx="10547478" cy="345769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360"/>
                </a:lnSpc>
              </a:pPr>
              <a:r>
                <a:rPr lang="en-US" sz="2400" dirty="0">
                  <a:solidFill>
                    <a:srgbClr val="023B0B"/>
                  </a:solidFill>
                  <a:latin typeface="Poppins"/>
                  <a:ea typeface="Poppins"/>
                  <a:cs typeface="Poppins"/>
                  <a:sym typeface="Poppins"/>
                </a:rPr>
                <a:t>Constructed of β-sheets successively superimposed on each other;</a:t>
              </a:r>
            </a:p>
            <a:p>
              <a:pPr algn="l">
                <a:lnSpc>
                  <a:spcPts val="3360"/>
                </a:lnSpc>
              </a:pPr>
              <a:r>
                <a:rPr lang="en-US" sz="2400" dirty="0">
                  <a:solidFill>
                    <a:srgbClr val="023B0B"/>
                  </a:solidFill>
                  <a:latin typeface="Poppins"/>
                  <a:ea typeface="Poppins"/>
                  <a:cs typeface="Poppins"/>
                  <a:sym typeface="Poppins"/>
                </a:rPr>
                <a:t>Highly ordered</a:t>
              </a:r>
            </a:p>
            <a:p>
              <a:pPr algn="l">
                <a:lnSpc>
                  <a:spcPts val="3360"/>
                </a:lnSpc>
              </a:pPr>
              <a:r>
                <a:rPr lang="en-US" sz="2400" dirty="0">
                  <a:solidFill>
                    <a:srgbClr val="023B0B"/>
                  </a:solidFill>
                  <a:latin typeface="Poppins"/>
                  <a:ea typeface="Poppins"/>
                  <a:cs typeface="Poppins"/>
                  <a:sym typeface="Poppins"/>
                </a:rPr>
                <a:t>Capable of self-association</a:t>
              </a:r>
            </a:p>
            <a:p>
              <a:pPr algn="l">
                <a:lnSpc>
                  <a:spcPts val="3360"/>
                </a:lnSpc>
              </a:pPr>
              <a:r>
                <a:rPr lang="en-US" sz="2400" dirty="0">
                  <a:solidFill>
                    <a:srgbClr val="023B0B"/>
                  </a:solidFill>
                  <a:latin typeface="Poppins"/>
                  <a:ea typeface="Poppins"/>
                  <a:cs typeface="Poppins"/>
                  <a:sym typeface="Poppins"/>
                </a:rPr>
                <a:t>Cause diseases of amyloidogenic origin, e.g. Alzheimer's disease</a:t>
              </a:r>
            </a:p>
          </p:txBody>
        </p:sp>
        <p:sp>
          <p:nvSpPr>
            <p:cNvPr id="15" name="TextBox 15"/>
            <p:cNvSpPr txBox="1"/>
            <p:nvPr/>
          </p:nvSpPr>
          <p:spPr>
            <a:xfrm>
              <a:off x="0" y="-66675"/>
              <a:ext cx="10547478" cy="55092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360"/>
                </a:lnSpc>
              </a:pPr>
              <a:endParaRPr lang="en-US" sz="2400" b="1" dirty="0">
                <a:solidFill>
                  <a:srgbClr val="023B0B"/>
                </a:solidFill>
                <a:latin typeface="Poppins Bold"/>
                <a:ea typeface="Poppins Bold"/>
                <a:cs typeface="Poppins Bold"/>
                <a:sym typeface="Poppins Bold"/>
              </a:endParaRPr>
            </a:p>
          </p:txBody>
        </p:sp>
      </p:grpSp>
      <p:grpSp>
        <p:nvGrpSpPr>
          <p:cNvPr id="16" name="Group 16"/>
          <p:cNvGrpSpPr/>
          <p:nvPr/>
        </p:nvGrpSpPr>
        <p:grpSpPr>
          <a:xfrm>
            <a:off x="9348677" y="3939335"/>
            <a:ext cx="7910608" cy="3565254"/>
            <a:chOff x="0" y="0"/>
            <a:chExt cx="10547478" cy="4753672"/>
          </a:xfrm>
        </p:grpSpPr>
        <p:sp>
          <p:nvSpPr>
            <p:cNvPr id="17" name="TextBox 17"/>
            <p:cNvSpPr txBox="1"/>
            <p:nvPr/>
          </p:nvSpPr>
          <p:spPr>
            <a:xfrm>
              <a:off x="0" y="4338382"/>
              <a:ext cx="10547478" cy="41529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520"/>
                </a:lnSpc>
              </a:pPr>
              <a:endParaRPr/>
            </a:p>
          </p:txBody>
        </p:sp>
        <p:sp>
          <p:nvSpPr>
            <p:cNvPr id="18" name="TextBox 18"/>
            <p:cNvSpPr txBox="1"/>
            <p:nvPr/>
          </p:nvSpPr>
          <p:spPr>
            <a:xfrm>
              <a:off x="0" y="505671"/>
              <a:ext cx="10547478" cy="33381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360"/>
                </a:lnSpc>
              </a:pPr>
              <a:r>
                <a:rPr lang="en-US" sz="2400" dirty="0">
                  <a:solidFill>
                    <a:srgbClr val="023B0B"/>
                  </a:solidFill>
                  <a:latin typeface="Poppins"/>
                  <a:ea typeface="Poppins"/>
                  <a:cs typeface="Poppins"/>
                  <a:sym typeface="Poppins"/>
                </a:rPr>
                <a:t>Make sure each slaid is clear and readable. Use appropriate graphics, charts and photos to visually support the information presented. Try to strike a balance between text and graphics so that the message is clear and visually appealing.</a:t>
              </a:r>
            </a:p>
            <a:p>
              <a:pPr algn="l">
                <a:lnSpc>
                  <a:spcPts val="3360"/>
                </a:lnSpc>
              </a:pPr>
              <a:endParaRPr lang="en-US" sz="2400" dirty="0">
                <a:solidFill>
                  <a:srgbClr val="023B0B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0" y="-66675"/>
              <a:ext cx="10547478" cy="5441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360"/>
                </a:lnSpc>
              </a:pPr>
              <a:r>
                <a:rPr lang="en-US" sz="2400" b="1">
                  <a:solidFill>
                    <a:srgbClr val="023B0B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Content organization: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/>
          <p:nvPr/>
        </p:nvGrpSpPr>
        <p:grpSpPr>
          <a:xfrm>
            <a:off x="0" y="0"/>
            <a:ext cx="4314825" cy="10543328"/>
            <a:chOff x="0" y="0"/>
            <a:chExt cx="2436740" cy="5954205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2436740" cy="5954205"/>
            </a:xfrm>
            <a:custGeom>
              <a:avLst/>
              <a:gdLst/>
              <a:ahLst/>
              <a:cxnLst/>
              <a:rect l="l" t="t" r="r" b="b"/>
              <a:pathLst>
                <a:path w="2436740" h="5954205">
                  <a:moveTo>
                    <a:pt x="0" y="0"/>
                  </a:moveTo>
                  <a:lnTo>
                    <a:pt x="2436740" y="0"/>
                  </a:lnTo>
                  <a:lnTo>
                    <a:pt x="2436740" y="5954205"/>
                  </a:lnTo>
                  <a:lnTo>
                    <a:pt x="0" y="5954205"/>
                  </a:lnTo>
                  <a:close/>
                </a:path>
              </a:pathLst>
            </a:custGeom>
            <a:solidFill>
              <a:srgbClr val="023B0B"/>
            </a:solidFill>
          </p:spPr>
          <p:txBody>
            <a:bodyPr/>
            <a:lstStyle/>
            <a:p>
              <a:endParaRPr lang="pl-PL"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5073578" y="2615137"/>
            <a:ext cx="8140844" cy="5291661"/>
            <a:chOff x="0" y="-66675"/>
            <a:chExt cx="10854458" cy="7055548"/>
          </a:xfrm>
        </p:grpSpPr>
        <p:sp>
          <p:nvSpPr>
            <p:cNvPr id="7" name="TextBox 7"/>
            <p:cNvSpPr txBox="1"/>
            <p:nvPr/>
          </p:nvSpPr>
          <p:spPr>
            <a:xfrm>
              <a:off x="0" y="6573582"/>
              <a:ext cx="10854458" cy="41529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520"/>
                </a:lnSpc>
              </a:pPr>
              <a:endParaRPr/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0" y="505672"/>
              <a:ext cx="10854458" cy="578312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360"/>
                </a:lnSpc>
              </a:pPr>
              <a:r>
                <a:rPr lang="en-US" sz="2400" dirty="0">
                  <a:solidFill>
                    <a:srgbClr val="023B0B"/>
                  </a:solidFill>
                  <a:latin typeface="Poppins"/>
                  <a:ea typeface="Poppins"/>
                  <a:cs typeface="Poppins"/>
                  <a:sym typeface="Poppins"/>
                </a:rPr>
                <a:t>University of </a:t>
              </a:r>
              <a:r>
                <a:rPr lang="en-US" sz="2400" dirty="0" err="1">
                  <a:solidFill>
                    <a:srgbClr val="023B0B"/>
                  </a:solidFill>
                  <a:latin typeface="Poppins"/>
                  <a:ea typeface="Poppins"/>
                  <a:cs typeface="Poppins"/>
                  <a:sym typeface="Poppins"/>
                </a:rPr>
                <a:t>Gdańsk</a:t>
              </a:r>
              <a:r>
                <a:rPr lang="en-US" sz="2400" dirty="0">
                  <a:solidFill>
                    <a:srgbClr val="023B0B"/>
                  </a:solidFill>
                  <a:latin typeface="Poppins"/>
                  <a:ea typeface="Poppins"/>
                  <a:cs typeface="Poppins"/>
                  <a:sym typeface="Poppins"/>
                </a:rPr>
                <a:t>, Faculty of Chemistry, </a:t>
              </a:r>
            </a:p>
            <a:p>
              <a:pPr algn="l">
                <a:lnSpc>
                  <a:spcPts val="3360"/>
                </a:lnSpc>
              </a:pPr>
              <a:r>
                <a:rPr lang="en-US" sz="2400" dirty="0">
                  <a:solidFill>
                    <a:srgbClr val="023B0B"/>
                  </a:solidFill>
                  <a:latin typeface="Poppins"/>
                  <a:ea typeface="Poppins"/>
                  <a:cs typeface="Poppins"/>
                  <a:sym typeface="Poppins"/>
                </a:rPr>
                <a:t>Department of Organic Chemistry</a:t>
              </a:r>
            </a:p>
            <a:p>
              <a:pPr algn="l">
                <a:lnSpc>
                  <a:spcPts val="3360"/>
                </a:lnSpc>
              </a:pPr>
              <a:endParaRPr lang="en-US" sz="2400" dirty="0">
                <a:solidFill>
                  <a:srgbClr val="023B0B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algn="l">
                <a:lnSpc>
                  <a:spcPts val="3360"/>
                </a:lnSpc>
              </a:pPr>
              <a:r>
                <a:rPr lang="en-US" sz="2400" dirty="0">
                  <a:solidFill>
                    <a:srgbClr val="023B0B"/>
                  </a:solidFill>
                  <a:latin typeface="Poppins"/>
                  <a:ea typeface="Poppins"/>
                  <a:cs typeface="Poppins"/>
                  <a:sym typeface="Poppins"/>
                </a:rPr>
                <a:t>Professor --- ----</a:t>
              </a:r>
            </a:p>
            <a:p>
              <a:pPr algn="l">
                <a:lnSpc>
                  <a:spcPts val="3360"/>
                </a:lnSpc>
              </a:pPr>
              <a:r>
                <a:rPr lang="en-US" sz="2400" dirty="0">
                  <a:solidFill>
                    <a:srgbClr val="023B0B"/>
                  </a:solidFill>
                  <a:latin typeface="Poppins"/>
                  <a:ea typeface="Poppins"/>
                  <a:cs typeface="Poppins"/>
                  <a:sym typeface="Poppins"/>
                </a:rPr>
                <a:t>PhD --- -----</a:t>
              </a:r>
            </a:p>
            <a:p>
              <a:pPr algn="l">
                <a:lnSpc>
                  <a:spcPts val="3360"/>
                </a:lnSpc>
              </a:pPr>
              <a:endParaRPr lang="en-US" sz="2400" dirty="0">
                <a:solidFill>
                  <a:srgbClr val="023B0B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algn="l">
                <a:lnSpc>
                  <a:spcPts val="3360"/>
                </a:lnSpc>
              </a:pPr>
              <a:endParaRPr lang="en-US" sz="2400" dirty="0">
                <a:solidFill>
                  <a:srgbClr val="023B0B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algn="l">
                <a:lnSpc>
                  <a:spcPts val="3360"/>
                </a:lnSpc>
              </a:pPr>
              <a:r>
                <a:rPr lang="en-US" sz="2400" u="sng" dirty="0">
                  <a:solidFill>
                    <a:srgbClr val="023B0B"/>
                  </a:solidFill>
                  <a:latin typeface="Poppins"/>
                  <a:ea typeface="Poppins"/>
                  <a:cs typeface="Poppins"/>
                  <a:sym typeface="Poppins"/>
                </a:rPr>
                <a:t>Work financed by:</a:t>
              </a:r>
            </a:p>
            <a:p>
              <a:pPr algn="l">
                <a:lnSpc>
                  <a:spcPts val="3360"/>
                </a:lnSpc>
              </a:pPr>
              <a:r>
                <a:rPr lang="en-US" sz="2400" u="sng" dirty="0">
                  <a:solidFill>
                    <a:srgbClr val="023B0B"/>
                  </a:solidFill>
                  <a:latin typeface="Poppins"/>
                  <a:ea typeface="Poppins"/>
                  <a:cs typeface="Poppins"/>
                  <a:sym typeface="Poppins"/>
                </a:rPr>
                <a:t>Young Scientists Research No. 500-0000-B000-00</a:t>
              </a:r>
            </a:p>
            <a:p>
              <a:pPr algn="l">
                <a:lnSpc>
                  <a:spcPts val="3360"/>
                </a:lnSpc>
              </a:pPr>
              <a:endParaRPr lang="en-US" sz="2400" u="sng" dirty="0">
                <a:solidFill>
                  <a:srgbClr val="023B0B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0" y="-66675"/>
              <a:ext cx="10854458" cy="5441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360"/>
                </a:lnSpc>
              </a:pPr>
              <a:r>
                <a:rPr lang="en-US" sz="2400" b="1">
                  <a:solidFill>
                    <a:srgbClr val="023B0B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Participation in the conference:</a:t>
              </a:r>
            </a:p>
          </p:txBody>
        </p:sp>
      </p:grpSp>
      <p:sp>
        <p:nvSpPr>
          <p:cNvPr id="10" name="AutoShape 10"/>
          <p:cNvSpPr/>
          <p:nvPr/>
        </p:nvSpPr>
        <p:spPr>
          <a:xfrm flipV="1">
            <a:off x="5073578" y="7060891"/>
            <a:ext cx="7027972" cy="0"/>
          </a:xfrm>
          <a:prstGeom prst="line">
            <a:avLst/>
          </a:prstGeom>
          <a:ln w="19050" cap="flat">
            <a:solidFill>
              <a:srgbClr val="78C3E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11" name="TextBox 11"/>
          <p:cNvSpPr txBox="1"/>
          <p:nvPr/>
        </p:nvSpPr>
        <p:spPr>
          <a:xfrm rot="-5400000">
            <a:off x="-1784985" y="4784090"/>
            <a:ext cx="7960995" cy="9874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6999"/>
              </a:lnSpc>
            </a:pPr>
            <a:r>
              <a:rPr lang="en-US" sz="6999">
                <a:solidFill>
                  <a:srgbClr val="EDF0F2"/>
                </a:solidFill>
                <a:latin typeface="Poppins"/>
                <a:ea typeface="Poppins"/>
                <a:cs typeface="Poppins"/>
                <a:sym typeface="Poppins"/>
              </a:rPr>
              <a:t>More information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15826648" y="9435348"/>
            <a:ext cx="1432652" cy="3257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520"/>
              </a:lnSpc>
            </a:pPr>
            <a:r>
              <a:rPr lang="en-US" sz="1800">
                <a:solidFill>
                  <a:srgbClr val="023B0B"/>
                </a:solidFill>
                <a:latin typeface="Poppins"/>
                <a:ea typeface="Poppins"/>
                <a:cs typeface="Poppins"/>
                <a:sym typeface="Poppins"/>
              </a:rPr>
              <a:t>8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5078494" y="1259194"/>
            <a:ext cx="10990853" cy="72641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499"/>
              </a:lnSpc>
            </a:pPr>
            <a:r>
              <a:rPr lang="en-US" sz="5499" dirty="0">
                <a:solidFill>
                  <a:srgbClr val="03500F"/>
                </a:solidFill>
                <a:latin typeface="Poppins"/>
                <a:ea typeface="Poppins"/>
                <a:cs typeface="Poppins"/>
                <a:sym typeface="Poppins"/>
              </a:rPr>
              <a:t>Acknowledgements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354B41-5688-FB72-4134-A20D64BEEB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32347B10-481C-4786-DC6E-FEE1C139BF29}"/>
              </a:ext>
            </a:extLst>
          </p:cNvPr>
          <p:cNvGrpSpPr/>
          <p:nvPr/>
        </p:nvGrpSpPr>
        <p:grpSpPr>
          <a:xfrm rot="5400000">
            <a:off x="5219785" y="-5219785"/>
            <a:ext cx="7848431" cy="18288000"/>
            <a:chOff x="0" y="0"/>
            <a:chExt cx="1055225" cy="8609203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5D139A5F-C36D-3365-BD21-8FB015CC0170}"/>
                </a:ext>
              </a:extLst>
            </p:cNvPr>
            <p:cNvSpPr/>
            <p:nvPr/>
          </p:nvSpPr>
          <p:spPr>
            <a:xfrm>
              <a:off x="0" y="0"/>
              <a:ext cx="1055225" cy="8609202"/>
            </a:xfrm>
            <a:custGeom>
              <a:avLst/>
              <a:gdLst/>
              <a:ahLst/>
              <a:cxnLst/>
              <a:rect l="l" t="t" r="r" b="b"/>
              <a:pathLst>
                <a:path w="1055225" h="8609202">
                  <a:moveTo>
                    <a:pt x="0" y="0"/>
                  </a:moveTo>
                  <a:lnTo>
                    <a:pt x="1055225" y="0"/>
                  </a:lnTo>
                  <a:lnTo>
                    <a:pt x="1055225" y="8609202"/>
                  </a:lnTo>
                  <a:lnTo>
                    <a:pt x="0" y="8609202"/>
                  </a:lnTo>
                  <a:close/>
                </a:path>
              </a:pathLst>
            </a:custGeom>
            <a:solidFill>
              <a:srgbClr val="023B0B"/>
            </a:solidFill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4" name="TextBox 4">
            <a:extLst>
              <a:ext uri="{FF2B5EF4-FFF2-40B4-BE49-F238E27FC236}">
                <a16:creationId xmlns:a16="http://schemas.microsoft.com/office/drawing/2014/main" id="{78F644ED-0CAF-0D9A-9ABB-036550C7E878}"/>
              </a:ext>
            </a:extLst>
          </p:cNvPr>
          <p:cNvSpPr txBox="1"/>
          <p:nvPr/>
        </p:nvSpPr>
        <p:spPr>
          <a:xfrm>
            <a:off x="1513410" y="3413663"/>
            <a:ext cx="16088790" cy="268201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6924"/>
              </a:lnSpc>
            </a:pPr>
            <a:r>
              <a:rPr lang="en-US" sz="6924" dirty="0">
                <a:solidFill>
                  <a:srgbClr val="EDF0F2"/>
                </a:solidFill>
                <a:latin typeface="Poppins"/>
                <a:ea typeface="Poppins"/>
                <a:cs typeface="Poppins"/>
                <a:sym typeface="Poppins"/>
              </a:rPr>
              <a:t>THANK YOU FOR YOUR ATTENTION</a:t>
            </a:r>
          </a:p>
          <a:p>
            <a:pPr algn="ctr">
              <a:lnSpc>
                <a:spcPts val="6924"/>
              </a:lnSpc>
            </a:pPr>
            <a:endParaRPr lang="en-US" sz="6924" dirty="0">
              <a:solidFill>
                <a:srgbClr val="EDF0F2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algn="ctr">
              <a:lnSpc>
                <a:spcPts val="6924"/>
              </a:lnSpc>
            </a:pPr>
            <a:endParaRPr lang="en-US" sz="6924" dirty="0">
              <a:solidFill>
                <a:srgbClr val="EDF0F2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" name="AutoShape 5">
            <a:extLst>
              <a:ext uri="{FF2B5EF4-FFF2-40B4-BE49-F238E27FC236}">
                <a16:creationId xmlns:a16="http://schemas.microsoft.com/office/drawing/2014/main" id="{4EF65BE2-AFC3-BB16-7CCF-568D50DC4EDD}"/>
              </a:ext>
            </a:extLst>
          </p:cNvPr>
          <p:cNvSpPr/>
          <p:nvPr/>
        </p:nvSpPr>
        <p:spPr>
          <a:xfrm>
            <a:off x="1028700" y="9229725"/>
            <a:ext cx="6330766" cy="0"/>
          </a:xfrm>
          <a:prstGeom prst="line">
            <a:avLst/>
          </a:prstGeom>
          <a:ln w="19050" cap="flat">
            <a:solidFill>
              <a:srgbClr val="78C3E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6" name="AutoShape 6">
            <a:extLst>
              <a:ext uri="{FF2B5EF4-FFF2-40B4-BE49-F238E27FC236}">
                <a16:creationId xmlns:a16="http://schemas.microsoft.com/office/drawing/2014/main" id="{B22E72BD-3E2B-8967-DA5B-B0B3151642E4}"/>
              </a:ext>
            </a:extLst>
          </p:cNvPr>
          <p:cNvSpPr/>
          <p:nvPr/>
        </p:nvSpPr>
        <p:spPr>
          <a:xfrm>
            <a:off x="10928520" y="9210675"/>
            <a:ext cx="6330766" cy="9525"/>
          </a:xfrm>
          <a:prstGeom prst="line">
            <a:avLst/>
          </a:prstGeom>
          <a:ln w="19050" cap="flat">
            <a:solidFill>
              <a:srgbClr val="78C3E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grpSp>
        <p:nvGrpSpPr>
          <p:cNvPr id="7" name="Group 7">
            <a:extLst>
              <a:ext uri="{FF2B5EF4-FFF2-40B4-BE49-F238E27FC236}">
                <a16:creationId xmlns:a16="http://schemas.microsoft.com/office/drawing/2014/main" id="{ADA589DB-0ED4-0179-33DF-D0A4857AEEC0}"/>
              </a:ext>
            </a:extLst>
          </p:cNvPr>
          <p:cNvGrpSpPr/>
          <p:nvPr/>
        </p:nvGrpSpPr>
        <p:grpSpPr>
          <a:xfrm>
            <a:off x="1513410" y="3221174"/>
            <a:ext cx="15261180" cy="1090501"/>
            <a:chOff x="0" y="1064471"/>
            <a:chExt cx="20348240" cy="1454001"/>
          </a:xfrm>
        </p:grpSpPr>
        <p:sp>
          <p:nvSpPr>
            <p:cNvPr id="8" name="TextBox 8">
              <a:extLst>
                <a:ext uri="{FF2B5EF4-FFF2-40B4-BE49-F238E27FC236}">
                  <a16:creationId xmlns:a16="http://schemas.microsoft.com/office/drawing/2014/main" id="{DDBBDF8F-95DD-80E2-7A72-943C27C5C4AF}"/>
                </a:ext>
              </a:extLst>
            </p:cNvPr>
            <p:cNvSpPr txBox="1"/>
            <p:nvPr/>
          </p:nvSpPr>
          <p:spPr>
            <a:xfrm>
              <a:off x="0" y="2103182"/>
              <a:ext cx="20348240" cy="41529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520"/>
                </a:lnSpc>
              </a:pPr>
              <a:endParaRPr/>
            </a:p>
          </p:txBody>
        </p:sp>
        <p:sp>
          <p:nvSpPr>
            <p:cNvPr id="9" name="TextBox 9">
              <a:extLst>
                <a:ext uri="{FF2B5EF4-FFF2-40B4-BE49-F238E27FC236}">
                  <a16:creationId xmlns:a16="http://schemas.microsoft.com/office/drawing/2014/main" id="{B76FCE9B-BCDF-981F-FDA7-777C2A0DB788}"/>
                </a:ext>
              </a:extLst>
            </p:cNvPr>
            <p:cNvSpPr txBox="1"/>
            <p:nvPr/>
          </p:nvSpPr>
          <p:spPr>
            <a:xfrm>
              <a:off x="0" y="1064471"/>
              <a:ext cx="20348240" cy="5441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360"/>
                </a:lnSpc>
              </a:pPr>
              <a:endParaRPr/>
            </a:p>
          </p:txBody>
        </p:sp>
      </p:grpSp>
      <p:sp>
        <p:nvSpPr>
          <p:cNvPr id="11" name="TextBox 11">
            <a:extLst>
              <a:ext uri="{FF2B5EF4-FFF2-40B4-BE49-F238E27FC236}">
                <a16:creationId xmlns:a16="http://schemas.microsoft.com/office/drawing/2014/main" id="{DAEDF0A3-440E-9F6E-3481-FD398B543834}"/>
              </a:ext>
            </a:extLst>
          </p:cNvPr>
          <p:cNvSpPr txBox="1"/>
          <p:nvPr/>
        </p:nvSpPr>
        <p:spPr>
          <a:xfrm>
            <a:off x="17114118" y="9435348"/>
            <a:ext cx="145182" cy="3257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520"/>
              </a:lnSpc>
            </a:pPr>
            <a:r>
              <a:rPr lang="en-US" sz="1800">
                <a:solidFill>
                  <a:srgbClr val="023B0B"/>
                </a:solidFill>
                <a:latin typeface="Poppins"/>
                <a:ea typeface="Poppins"/>
                <a:cs typeface="Poppins"/>
                <a:sym typeface="Poppins"/>
              </a:rPr>
              <a:t>6</a:t>
            </a:r>
          </a:p>
        </p:txBody>
      </p:sp>
      <p:sp>
        <p:nvSpPr>
          <p:cNvPr id="20" name="TextBox 16">
            <a:extLst>
              <a:ext uri="{FF2B5EF4-FFF2-40B4-BE49-F238E27FC236}">
                <a16:creationId xmlns:a16="http://schemas.microsoft.com/office/drawing/2014/main" id="{FD2A5415-164C-B5D5-18F6-8F1B6A6A5A93}"/>
              </a:ext>
            </a:extLst>
          </p:cNvPr>
          <p:cNvSpPr txBox="1"/>
          <p:nvPr/>
        </p:nvSpPr>
        <p:spPr>
          <a:xfrm>
            <a:off x="5194028" y="6793006"/>
            <a:ext cx="8066306" cy="82724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360"/>
              </a:lnSpc>
            </a:pPr>
            <a:r>
              <a:rPr lang="en-US" sz="2400" b="1" dirty="0">
                <a:solidFill>
                  <a:srgbClr val="EDF0F2"/>
                </a:solidFill>
                <a:latin typeface="Poppins Bold"/>
                <a:ea typeface="Poppins Bold"/>
                <a:cs typeface="Poppins Bold"/>
                <a:sym typeface="Poppins Bold"/>
              </a:rPr>
              <a:t>Email:</a:t>
            </a:r>
            <a:r>
              <a:rPr lang="en-US" sz="2400" dirty="0">
                <a:solidFill>
                  <a:srgbClr val="EDF0F2"/>
                </a:solidFill>
                <a:latin typeface="Poppins"/>
                <a:ea typeface="Poppins"/>
                <a:cs typeface="Poppins"/>
                <a:sym typeface="Poppins"/>
              </a:rPr>
              <a:t> john.smith@example.edu</a:t>
            </a:r>
          </a:p>
          <a:p>
            <a:pPr algn="ctr">
              <a:lnSpc>
                <a:spcPts val="3360"/>
              </a:lnSpc>
            </a:pPr>
            <a:endParaRPr lang="en-US" sz="2400" dirty="0">
              <a:solidFill>
                <a:srgbClr val="EDF0F2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1" name="TextBox 9">
            <a:extLst>
              <a:ext uri="{FF2B5EF4-FFF2-40B4-BE49-F238E27FC236}">
                <a16:creationId xmlns:a16="http://schemas.microsoft.com/office/drawing/2014/main" id="{1AC4A6ED-D137-3F63-ED19-05EB2D6D4C62}"/>
              </a:ext>
            </a:extLst>
          </p:cNvPr>
          <p:cNvSpPr txBox="1"/>
          <p:nvPr/>
        </p:nvSpPr>
        <p:spPr>
          <a:xfrm>
            <a:off x="6629400" y="7273682"/>
            <a:ext cx="8066306" cy="124634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360"/>
              </a:lnSpc>
            </a:pPr>
            <a:r>
              <a:rPr lang="en-US" sz="2400" u="sng" dirty="0">
                <a:solidFill>
                  <a:srgbClr val="EDF0F2"/>
                </a:solidFill>
                <a:latin typeface="Poppins"/>
                <a:ea typeface="Poppins"/>
                <a:cs typeface="Poppins"/>
                <a:sym typeface="Poppins"/>
              </a:rPr>
              <a:t>John Smith</a:t>
            </a:r>
            <a:r>
              <a:rPr lang="en-US" sz="2400" dirty="0">
                <a:solidFill>
                  <a:srgbClr val="EDF0F2"/>
                </a:solidFill>
                <a:latin typeface="Poppins"/>
                <a:ea typeface="Poppins"/>
                <a:cs typeface="Poppins"/>
                <a:sym typeface="Poppins"/>
              </a:rPr>
              <a:t>, Jane Doe, Mark Brown</a:t>
            </a:r>
          </a:p>
          <a:p>
            <a:pPr algn="l">
              <a:lnSpc>
                <a:spcPts val="3360"/>
              </a:lnSpc>
            </a:pPr>
            <a:endParaRPr lang="en-US" sz="2400" dirty="0">
              <a:solidFill>
                <a:srgbClr val="EDF0F2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algn="l">
              <a:lnSpc>
                <a:spcPts val="3360"/>
              </a:lnSpc>
            </a:pPr>
            <a:endParaRPr lang="en-US" sz="2400" dirty="0">
              <a:solidFill>
                <a:srgbClr val="EDF0F2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  <p:extLst>
      <p:ext uri="{BB962C8B-B14F-4D97-AF65-F5344CB8AC3E}">
        <p14:creationId xmlns:p14="http://schemas.microsoft.com/office/powerpoint/2010/main" val="117881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426</Words>
  <Application>Microsoft Office PowerPoint</Application>
  <PresentationFormat>Niestandardowy</PresentationFormat>
  <Paragraphs>63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1" baseType="lpstr">
      <vt:lpstr>Poppins</vt:lpstr>
      <vt:lpstr>Arial</vt:lpstr>
      <vt:lpstr>Calibri</vt:lpstr>
      <vt:lpstr>Poppins Bold</vt:lpstr>
      <vt:lpstr>Office Theme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Konferencja naukowa</dc:title>
  <cp:lastModifiedBy>Mateusz Baluk</cp:lastModifiedBy>
  <cp:revision>3</cp:revision>
  <dcterms:created xsi:type="dcterms:W3CDTF">2006-08-16T00:00:00Z</dcterms:created>
  <dcterms:modified xsi:type="dcterms:W3CDTF">2025-03-25T16:57:25Z</dcterms:modified>
  <dc:identifier>DAGgIFI2I68</dc:identifier>
</cp:coreProperties>
</file>